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70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82" r:id="rId36"/>
    <p:sldId id="291" r:id="rId37"/>
    <p:sldId id="292" r:id="rId38"/>
    <p:sldId id="293" r:id="rId39"/>
    <p:sldId id="294" r:id="rId40"/>
    <p:sldId id="295" r:id="rId41"/>
    <p:sldId id="297" r:id="rId42"/>
    <p:sldId id="298" r:id="rId43"/>
    <p:sldId id="300" r:id="rId44"/>
    <p:sldId id="301" r:id="rId45"/>
    <p:sldId id="303" r:id="rId46"/>
    <p:sldId id="304" r:id="rId47"/>
    <p:sldId id="305" r:id="rId48"/>
    <p:sldId id="306" r:id="rId49"/>
    <p:sldId id="307" r:id="rId50"/>
    <p:sldId id="308" r:id="rId51"/>
    <p:sldId id="302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94660"/>
  </p:normalViewPr>
  <p:slideViewPr>
    <p:cSldViewPr snapToGrid="0">
      <p:cViewPr varScale="1">
        <p:scale>
          <a:sx n="81" d="100"/>
          <a:sy n="81" d="100"/>
        </p:scale>
        <p:origin x="70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9808F9-83FF-47BA-B795-E039999865CE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A7FA71-5638-4EEA-A82A-A0CBFF2BA0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059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7FA71-5638-4EEA-A82A-A0CBFF2BA01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85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7FA71-5638-4EEA-A82A-A0CBFF2BA018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272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FFA4A-E2B9-4B28-64FA-F84E9C4721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56B9825-9615-6C30-B7FA-8196015631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BFF365-62BC-6D3A-9B8D-B193F1189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DD64-C3C0-48B8-8650-E51038D3E2A7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304422-27D1-4200-5D1A-C37451428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4DBF53-FFB8-261B-9ADD-9C5A3B629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420E5-FA64-4400-89F0-25786DE51D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34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4FD504-6355-27CF-2900-DFECDC2CE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ACB0B4-CA35-24AE-8789-6A65CCD05C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F38A5C-3BFD-1AEC-C4AD-FDC01E29D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DD64-C3C0-48B8-8650-E51038D3E2A7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96828B-2BB6-354C-103D-F6D78CE29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5E1A5F-DED0-9913-136A-DF0153E6A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420E5-FA64-4400-89F0-25786DE51D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39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B2C9AB1-5342-B483-8680-99494136EF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D1C4FE7-5AA9-9B5F-6CD4-AF35690CE6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BC7757-01EA-A811-41F0-415420EFC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DD64-C3C0-48B8-8650-E51038D3E2A7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523117-EBAA-A4DE-DF22-D2A984AE6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32B956-EF46-A359-B922-A2DA06A27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420E5-FA64-4400-89F0-25786DE51D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635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DA2C40-45C1-434E-2294-DE2E3DB9A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DA0A53-FFE5-CE65-9233-49637E024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B693F5-1D58-5C2D-BB36-4F5894B8C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DD64-C3C0-48B8-8650-E51038D3E2A7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C54252-63A9-03BB-BEF3-2E413635E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5EAA8C-7E5A-0677-04BB-870D2EA80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420E5-FA64-4400-89F0-25786DE51D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164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07900B-8A0E-ADDE-9A27-6CD04BE5F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435B1B-941B-512B-5BFA-4086B4F4D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7004A6-DA39-0BAA-ADC5-B68E0F903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DD64-C3C0-48B8-8650-E51038D3E2A7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FCF7B2-1724-E181-4E89-0AFA16151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A3A902-FB81-BA69-3CEA-2981ED3E8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420E5-FA64-4400-89F0-25786DE51D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679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286E90-7058-893D-2F80-DE0AA2878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21A45B-85DC-C385-69DB-D0BEDF7BFC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AA0FF8A-8C4E-2623-C865-923310265B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AE4894-1890-58DC-B4BF-2130C4C26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DD64-C3C0-48B8-8650-E51038D3E2A7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EEACCFB-4A2B-3722-E39B-58D93628B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347ED4-E14C-5B0F-199E-DE02DB8E9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420E5-FA64-4400-89F0-25786DE51D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889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704279-EAA4-B674-9C3E-3EA2367E8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1FAFDB-244A-0D41-476F-57FB98EC58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933355C-F038-382B-D76A-C9714857EA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33EAD3B-4D61-6406-A4F8-ADA9418E93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3AB2555-FF21-33DB-155B-9DFBAC410F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E8263FC-C850-6C24-A582-84B74671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DD64-C3C0-48B8-8650-E51038D3E2A7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3086E92-79A5-1E99-D749-463FC9DE2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82386A2-AC74-B9A2-4D9F-8090E8F85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420E5-FA64-4400-89F0-25786DE51D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824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0E3846-AEE8-FB8B-064C-85EDF98A1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556C775-29AD-5CC7-B041-709DE20E8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DD64-C3C0-48B8-8650-E51038D3E2A7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52C4FCD-470A-9DB7-0CED-41B8C1DB1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A2C89C7-D1B7-62CF-5FCC-6BD4C18EF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420E5-FA64-4400-89F0-25786DE51D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136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76F8B59-F2CE-5F4F-DD2A-7654981EB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DD64-C3C0-48B8-8650-E51038D3E2A7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CA2C818-8C9E-A291-2C86-3C39ADCF0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CBA6EE-8887-C1D6-8F98-A8349887C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420E5-FA64-4400-89F0-25786DE51D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260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1C53F9-6C4B-21C7-2483-9C30459CB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8DB0A2-5A6C-424D-251B-84F6BFEB6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32E4536-0BB6-E0B9-1D29-49FAA531A9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3F33802-9E27-D5A0-3993-8CC9AFF34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DD64-C3C0-48B8-8650-E51038D3E2A7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B65063-45AE-4F05-26FA-868643420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A5A0E9-C63C-48D1-EDB4-15B967BBF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420E5-FA64-4400-89F0-25786DE51D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541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F57560-E58B-3369-760F-07BB3607D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F3A22DA-0856-52DB-2F3C-4E64CD3FC3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6B361DF-DF34-3674-D8BF-30D188758D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5AD72-422E-6CED-0237-3892B06FE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DD64-C3C0-48B8-8650-E51038D3E2A7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B68DF2-5904-5ADF-7F5B-544C82CCA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9EABAD-B0DA-32E6-0971-A2DFBA047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420E5-FA64-4400-89F0-25786DE51D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164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7ECA48-727B-DC1C-FB31-9BC5D4EFF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07E618-915A-BB88-699F-E1B742B5A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056007-28E0-25E9-6D67-349C732BF9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81DD64-C3C0-48B8-8650-E51038D3E2A7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04D5A5-503C-DCFE-64E0-98D65FFC29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7F62C3-4009-1F6A-9715-9A100C528B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B420E5-FA64-4400-89F0-25786DE51D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76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48550/arXiv.2508.17227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aps.org/prc/abstract/10.1103/PhysRevC.77.014903" TargetMode="External"/><Relationship Id="rId2" Type="http://schemas.openxmlformats.org/officeDocument/2006/relationships/hyperlink" Target="https://journals.aps.org/prc/abstract/10.1103/PhysRevC.74.0649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9390B6-2700-DCB3-0774-1720B76F9D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3600" b="0" i="0" dirty="0">
                <a:solidFill>
                  <a:srgbClr val="1A1A1A"/>
                </a:solidFill>
                <a:effectLst/>
                <a:latin typeface="YS Text"/>
              </a:rPr>
              <a:t>Монте-Карло модель HYDJET++ и возможности ее дальнейшей</a:t>
            </a:r>
            <a:br>
              <a:rPr lang="ru-RU" sz="3600" dirty="0"/>
            </a:br>
            <a:r>
              <a:rPr lang="ru-RU" sz="3600" b="0" i="0" dirty="0">
                <a:solidFill>
                  <a:srgbClr val="1A1A1A"/>
                </a:solidFill>
                <a:effectLst/>
                <a:latin typeface="YS Text"/>
              </a:rPr>
              <a:t>модификации с учетом деформации ядер</a:t>
            </a:r>
            <a:endParaRPr lang="ru-RU" sz="36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8757FB3-2DAC-7FD5-5F17-971C396D23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endParaRPr lang="ru-RU" dirty="0"/>
          </a:p>
          <a:p>
            <a:endParaRPr lang="en-US" dirty="0"/>
          </a:p>
          <a:p>
            <a:r>
              <a:rPr lang="ru-RU" dirty="0"/>
              <a:t>Подготовил аспирант Мягков Д.А.</a:t>
            </a:r>
          </a:p>
        </p:txBody>
      </p:sp>
    </p:spTree>
    <p:extLst>
      <p:ext uri="{BB962C8B-B14F-4D97-AF65-F5344CB8AC3E}">
        <p14:creationId xmlns:p14="http://schemas.microsoft.com/office/powerpoint/2010/main" val="1385220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110A5C-B731-2A63-2954-B69C2174A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Некоторые допущения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C98D86-5E5C-8198-6669-D03D6044D7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sz="2800" dirty="0"/>
              <a:t>температуры полагаются одинаковыми и постоянными на всей гиперповерхности</a:t>
            </a:r>
          </a:p>
          <a:p>
            <a:r>
              <a:rPr lang="ru-RU" sz="2800" dirty="0"/>
              <a:t>предполагается резкая остановка роста </a:t>
            </a:r>
            <a:r>
              <a:rPr lang="ru-RU" sz="2800" dirty="0" err="1"/>
              <a:t>файербола</a:t>
            </a:r>
            <a:r>
              <a:rPr lang="ru-RU" sz="2800" dirty="0"/>
              <a:t> КГП на гиперповерхности перед </a:t>
            </a:r>
            <a:r>
              <a:rPr lang="ru-RU" sz="2800" dirty="0" err="1"/>
              <a:t>адронизацией</a:t>
            </a:r>
            <a:endParaRPr lang="ru-RU" sz="2800" dirty="0"/>
          </a:p>
          <a:p>
            <a:r>
              <a:rPr lang="ru-RU" dirty="0"/>
              <a:t>Предполагается сохранения числа частиц (кроме быстрых распадов) на временах от химического до кинетического фриз-аута</a:t>
            </a:r>
          </a:p>
          <a:p>
            <a:r>
              <a:rPr lang="ru-RU" dirty="0"/>
              <a:t>Химический потенциал всех частиц вводится из </a:t>
            </a:r>
            <a:r>
              <a:rPr lang="ru-RU" dirty="0" err="1"/>
              <a:t>пионного</a:t>
            </a:r>
            <a:r>
              <a:rPr lang="ru-RU" dirty="0"/>
              <a:t> </a:t>
            </a:r>
          </a:p>
          <a:p>
            <a:r>
              <a:rPr lang="ru-RU" dirty="0"/>
              <a:t>Предполагается пропорциональность эффективного объема среднему числу вторичных частиц (т.е. объем вычисляется только в т. </a:t>
            </a:r>
            <a:r>
              <a:rPr lang="en-US" dirty="0"/>
              <a:t>b=0)</a:t>
            </a:r>
            <a:endParaRPr lang="ru-RU" dirty="0"/>
          </a:p>
          <a:p>
            <a:r>
              <a:rPr lang="ru-RU" sz="2800" dirty="0"/>
              <a:t>предполагается постоянный фактор подавления странности </a:t>
            </a:r>
          </a:p>
          <a:p>
            <a:r>
              <a:rPr lang="ru-RU" dirty="0"/>
              <a:t>И это далеко не все…</a:t>
            </a:r>
            <a:endParaRPr lang="ru-RU" sz="28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6461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421931-728D-D4C9-52C9-9C9A61AC9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Параметризация анизотропии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A89B0-89BB-C5EC-2C77-27EC35ABC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Одно из ключевых достоинств </a:t>
            </a:r>
            <a:r>
              <a:rPr lang="en-US" dirty="0"/>
              <a:t>HYDJET++</a:t>
            </a:r>
            <a:r>
              <a:rPr lang="ru-RU" dirty="0"/>
              <a:t> -- возможность вводить анизотропию параметрически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Т.е. можем без эволюции поверхности воспроизвести анизотропию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7813D2-7506-3235-2E5F-5E97F4586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513" y="2777558"/>
            <a:ext cx="4098721" cy="11468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9C1E9C-6C77-FEAA-0A9C-F627C267D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665" y="2957717"/>
            <a:ext cx="2933494" cy="9425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7468E07-0528-A4F4-BCCA-5B29F7F259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513" y="4163266"/>
            <a:ext cx="7462008" cy="1082189"/>
          </a:xfrm>
          <a:prstGeom prst="rect">
            <a:avLst/>
          </a:prstGeom>
        </p:spPr>
      </p:pic>
      <p:pic>
        <p:nvPicPr>
          <p:cNvPr id="1026" name="Picture 2" descr="Quantum Diaries">
            <a:extLst>
              <a:ext uri="{FF2B5EF4-FFF2-40B4-BE49-F238E27FC236}">
                <a16:creationId xmlns:a16="http://schemas.microsoft.com/office/drawing/2014/main" id="{CE5AD4B3-3BA1-B9CB-8A1D-610531122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842" y="2529715"/>
            <a:ext cx="3093076" cy="223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821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1405A4-F359-8A75-6E8B-D379E0234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Hard-</a:t>
            </a:r>
            <a:r>
              <a:rPr lang="ru-RU" dirty="0"/>
              <a:t>часть. Общая концепция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E68885-E89F-BABC-C07E-F223E6BF7A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Жесткая часть в </a:t>
            </a:r>
            <a:r>
              <a:rPr lang="en-US" dirty="0"/>
              <a:t>HYDJET++</a:t>
            </a:r>
            <a:r>
              <a:rPr lang="ru-RU" dirty="0"/>
              <a:t> моделирует струи и партоны с большой энергией и их прохождение через плотную среду КГП с эффектом гашения струй. Используется при этом другой МК-генератор </a:t>
            </a:r>
            <a:r>
              <a:rPr lang="en-US" dirty="0"/>
              <a:t>PYTHIA</a:t>
            </a:r>
            <a:br>
              <a:rPr lang="ru-RU" dirty="0"/>
            </a:br>
            <a:r>
              <a:rPr lang="en-US" dirty="0"/>
              <a:t>PYTHIA → hard </a:t>
            </a:r>
            <a:r>
              <a:rPr lang="en-US" dirty="0" err="1"/>
              <a:t>parton</a:t>
            </a:r>
            <a:r>
              <a:rPr lang="en-US" dirty="0"/>
              <a:t> → PYQUEN → quenched jet → hadrons</a:t>
            </a:r>
            <a:endParaRPr lang="ru-RU" dirty="0"/>
          </a:p>
          <a:p>
            <a:endParaRPr lang="ru-RU" dirty="0"/>
          </a:p>
          <a:p>
            <a:r>
              <a:rPr lang="ru-RU" dirty="0"/>
              <a:t>За основу берется эффект ЛПМ из КЭД – интерференционный характер </a:t>
            </a:r>
            <a:r>
              <a:rPr lang="ru-RU" dirty="0" err="1"/>
              <a:t>перерассеяния</a:t>
            </a:r>
            <a:r>
              <a:rPr lang="ru-RU" dirty="0"/>
              <a:t> фотона при прохождении через плотную э/м среду</a:t>
            </a:r>
          </a:p>
          <a:p>
            <a:endParaRPr lang="ru-RU" dirty="0"/>
          </a:p>
          <a:p>
            <a:r>
              <a:rPr lang="ru-RU" dirty="0"/>
              <a:t>Так в </a:t>
            </a:r>
            <a:r>
              <a:rPr lang="en-US" dirty="0"/>
              <a:t>hard-</a:t>
            </a:r>
            <a:r>
              <a:rPr lang="ru-RU" dirty="0"/>
              <a:t>части считаем радиационные потери (</a:t>
            </a:r>
            <a:r>
              <a:rPr lang="en-US" dirty="0"/>
              <a:t>BDMS-</a:t>
            </a:r>
            <a:r>
              <a:rPr lang="ru-RU" dirty="0"/>
              <a:t>эффект) и потери на столкновение, учитывая их интегральный характер.</a:t>
            </a:r>
          </a:p>
          <a:p>
            <a:endParaRPr lang="ru-RU" dirty="0"/>
          </a:p>
          <a:p>
            <a:r>
              <a:rPr lang="ru-RU" dirty="0"/>
              <a:t>Одна из главных идей – не учитывать энергетические потери для частиц с малым поперечным импульсом</a:t>
            </a:r>
          </a:p>
        </p:txBody>
      </p:sp>
    </p:spTree>
    <p:extLst>
      <p:ext uri="{BB962C8B-B14F-4D97-AF65-F5344CB8AC3E}">
        <p14:creationId xmlns:p14="http://schemas.microsoft.com/office/powerpoint/2010/main" val="1165698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99ED6-CB6F-FE5C-EED0-EF8F476EC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Расчет энергетических потерь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A0D5FD-EAD5-40A8-83D7-F868263E4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072" y="1864782"/>
            <a:ext cx="6509856" cy="8525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531793-9ED9-7DD4-5A57-B62F5875D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4904" y="2934265"/>
            <a:ext cx="2620055" cy="98946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62743C-AB33-0A90-2324-A14BCDE2D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3131" y="4001294"/>
            <a:ext cx="5943600" cy="156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975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6EF779-7129-9FE1-6F76-5E947786A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PYTHIA </a:t>
            </a:r>
            <a:r>
              <a:rPr lang="ru-RU" dirty="0"/>
              <a:t>и </a:t>
            </a:r>
            <a:r>
              <a:rPr lang="en-US" dirty="0"/>
              <a:t>PYQUEN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F05D20-1601-03E8-2CAA-298F137067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PYQUEN модифицирует события PYTHIA, моделируя прохождение жёсткого кварка/глюона через QGP с учётом BDMS-подобных потерь энергии.</a:t>
            </a:r>
          </a:p>
          <a:p>
            <a:endParaRPr lang="ru-RU" dirty="0"/>
          </a:p>
          <a:p>
            <a:r>
              <a:rPr lang="en-US" dirty="0"/>
              <a:t>PYTHIA </a:t>
            </a:r>
            <a:r>
              <a:rPr lang="ru-RU" dirty="0"/>
              <a:t>генерирует начальные спектры партонов и адрон-адронные взаимодействия.</a:t>
            </a:r>
          </a:p>
          <a:p>
            <a:endParaRPr lang="ru-RU" dirty="0"/>
          </a:p>
          <a:p>
            <a:r>
              <a:rPr lang="en-US" dirty="0"/>
              <a:t>PYQUEN</a:t>
            </a:r>
            <a:r>
              <a:rPr lang="ru-RU" dirty="0"/>
              <a:t> затем проводит генерацию вершин струйных событий, симуляцию прохождения адронов через КГП, а затем </a:t>
            </a:r>
            <a:r>
              <a:rPr lang="ru-RU" dirty="0" err="1"/>
              <a:t>адронизацию</a:t>
            </a:r>
            <a:r>
              <a:rPr lang="ru-RU" dirty="0"/>
              <a:t> с помощью модели струн Лунда с или без ядерного «затемнения»</a:t>
            </a:r>
          </a:p>
        </p:txBody>
      </p:sp>
    </p:spTree>
    <p:extLst>
      <p:ext uri="{BB962C8B-B14F-4D97-AF65-F5344CB8AC3E}">
        <p14:creationId xmlns:p14="http://schemas.microsoft.com/office/powerpoint/2010/main" val="3916801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007ADD-5192-E16F-20A1-636773D86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Некоторые допущения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03EBDE-E3A2-6E0C-8E3F-76A1503179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Не учитывается в полной мере когерентный характер </a:t>
            </a:r>
            <a:r>
              <a:rPr lang="ru-RU" dirty="0" err="1"/>
              <a:t>перерассеяния</a:t>
            </a:r>
            <a:r>
              <a:rPr lang="ru-RU" dirty="0"/>
              <a:t> партонов в плотной среде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Не учитываются двойные, тройные, т.д. </a:t>
            </a:r>
            <a:r>
              <a:rPr lang="ru-RU" dirty="0" err="1"/>
              <a:t>перерассеяния</a:t>
            </a:r>
            <a:r>
              <a:rPr lang="ru-RU" dirty="0"/>
              <a:t> партонов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Не учитывается возможность поглощения партоном теплового глюона в плотной среде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В генераторе, </a:t>
            </a:r>
            <a:r>
              <a:rPr lang="en-US" dirty="0"/>
              <a:t>PYTHIA </a:t>
            </a:r>
            <a:r>
              <a:rPr lang="ru-RU" dirty="0"/>
              <a:t>использует наивный Монте Карло, а не адаптивный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5574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7DA793-EBE5-23C9-CD7C-99EDD8B7F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Калибровка модели и результаты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B188D0-CA39-9693-7F9F-E9E65AA6A9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Настройка </a:t>
            </a:r>
            <a:r>
              <a:rPr lang="en-US" sz="2000" dirty="0"/>
              <a:t>soft-</a:t>
            </a:r>
            <a:r>
              <a:rPr lang="ru-RU" sz="2000" dirty="0"/>
              <a:t>профиля</a:t>
            </a:r>
          </a:p>
          <a:p>
            <a:r>
              <a:rPr lang="ru-RU" sz="2000" dirty="0"/>
              <a:t>Настройка </a:t>
            </a:r>
            <a:r>
              <a:rPr lang="en-US" sz="2000" dirty="0"/>
              <a:t>hard-</a:t>
            </a:r>
            <a:r>
              <a:rPr lang="ru-RU" sz="2000" dirty="0"/>
              <a:t>параметров</a:t>
            </a:r>
          </a:p>
          <a:p>
            <a:r>
              <a:rPr lang="ru-RU" sz="2000" dirty="0"/>
              <a:t>Сравнение со спектрами, </a:t>
            </a:r>
            <a:r>
              <a:rPr lang="en-US" sz="2000" dirty="0"/>
              <a:t>v₂(</a:t>
            </a:r>
            <a:r>
              <a:rPr lang="en-US" sz="2000" dirty="0" err="1"/>
              <a:t>p_T</a:t>
            </a:r>
            <a:r>
              <a:rPr lang="en-US" sz="2000" dirty="0"/>
              <a:t>) </a:t>
            </a:r>
            <a:r>
              <a:rPr lang="ru-RU" sz="2000" dirty="0"/>
              <a:t>и множественностями </a:t>
            </a:r>
            <a:r>
              <a:rPr lang="en-US" sz="2000" dirty="0" err="1"/>
              <a:t>dN</a:t>
            </a:r>
            <a:r>
              <a:rPr lang="en-US" sz="2000" dirty="0"/>
              <a:t>/d</a:t>
            </a:r>
            <a:r>
              <a:rPr lang="el-GR" sz="2000" dirty="0"/>
              <a:t>η</a:t>
            </a:r>
            <a:endParaRPr lang="ru-RU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88B21F-AE03-A7C9-5552-147A42112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691" y="2959215"/>
            <a:ext cx="3264070" cy="29948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F9F3F6-2EB3-32C6-A02F-BEF5015A8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305" y="2966815"/>
            <a:ext cx="3082637" cy="295345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A6B3BE-44BC-7867-A7AB-F67B6E8AC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2083" y="3088659"/>
            <a:ext cx="5619215" cy="30514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1732B0-4F95-BF95-0D70-FA3B7B8B1705}"/>
              </a:ext>
            </a:extLst>
          </p:cNvPr>
          <p:cNvSpPr txBox="1"/>
          <p:nvPr/>
        </p:nvSpPr>
        <p:spPr>
          <a:xfrm>
            <a:off x="463639" y="6140153"/>
            <a:ext cx="10689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Lokhtin, I.P., Snigirev, A.M. A model of jet quenching in ultrarelativistic heavy ion collisionsand high- </a:t>
            </a:r>
            <a:r>
              <a:rPr lang="en-US" i="1"/>
              <a:t>p</a:t>
            </a:r>
            <a:r>
              <a:rPr lang="en-US"/>
              <a:t> </a:t>
            </a:r>
            <a:r>
              <a:rPr lang="en-US" baseline="-25000"/>
              <a:t>T</a:t>
            </a:r>
            <a:r>
              <a:rPr lang="en-US"/>
              <a:t> hadron spectra at RHIC. </a:t>
            </a:r>
            <a:r>
              <a:rPr lang="en-US" i="1"/>
              <a:t>Eur. Phys. J. C</a:t>
            </a:r>
            <a:r>
              <a:rPr lang="en-US"/>
              <a:t> </a:t>
            </a:r>
            <a:r>
              <a:rPr lang="en-US" b="1"/>
              <a:t>45</a:t>
            </a:r>
            <a:r>
              <a:rPr lang="en-US"/>
              <a:t>, 211–217 (2006). https://doi.org/10.1140/epjc/s2005-02426-3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27858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B31E49-D504-C33C-EB1F-C8643F062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ограничения модели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4B1749-6203-CA4A-959F-A5CFCDE9FE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7015" y="1690688"/>
            <a:ext cx="5181600" cy="435133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/>
              <a:t>Физические ограничения:</a:t>
            </a:r>
          </a:p>
          <a:p>
            <a:endParaRPr lang="ru-RU" dirty="0"/>
          </a:p>
          <a:p>
            <a:r>
              <a:rPr lang="ru-RU" dirty="0"/>
              <a:t>По умолчанию нет начальных флуктуаций </a:t>
            </a:r>
            <a:br>
              <a:rPr lang="ru-RU" dirty="0"/>
            </a:br>
            <a:r>
              <a:rPr lang="en-US" dirty="0"/>
              <a:t>e-b-e</a:t>
            </a:r>
            <a:endParaRPr lang="ru-RU" dirty="0"/>
          </a:p>
          <a:p>
            <a:endParaRPr lang="ru-RU" dirty="0"/>
          </a:p>
          <a:p>
            <a:r>
              <a:rPr lang="ru-RU" dirty="0"/>
              <a:t>Нет </a:t>
            </a:r>
            <a:r>
              <a:rPr lang="ru-RU" dirty="0" err="1"/>
              <a:t>гидроэволюции</a:t>
            </a:r>
            <a:r>
              <a:rPr lang="ru-RU" dirty="0"/>
              <a:t> и связи с </a:t>
            </a:r>
            <a:r>
              <a:rPr lang="en-US" dirty="0"/>
              <a:t>hard-</a:t>
            </a:r>
            <a:r>
              <a:rPr lang="ru-RU" dirty="0"/>
              <a:t>частью</a:t>
            </a:r>
          </a:p>
          <a:p>
            <a:endParaRPr lang="ru-RU" dirty="0"/>
          </a:p>
          <a:p>
            <a:r>
              <a:rPr lang="ru-RU" dirty="0"/>
              <a:t>Сферические одинаковые ядра</a:t>
            </a:r>
          </a:p>
          <a:p>
            <a:endParaRPr lang="ru-RU" dirty="0"/>
          </a:p>
          <a:p>
            <a:r>
              <a:rPr lang="ru-RU" dirty="0"/>
              <a:t>Устаревшая модель энергетических потерь</a:t>
            </a:r>
          </a:p>
          <a:p>
            <a:endParaRPr lang="ru-RU" dirty="0"/>
          </a:p>
          <a:p>
            <a:r>
              <a:rPr lang="ru-RU" dirty="0"/>
              <a:t>Устаревшие таблицы резонансов и</a:t>
            </a:r>
            <a:r>
              <a:rPr lang="en-US" dirty="0"/>
              <a:t> nuclear shadowing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8C8D82D-6F99-34E5-14EA-D33905EFE6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90688"/>
            <a:ext cx="5181600" cy="435133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/>
              <a:t>Технические ограничения:</a:t>
            </a:r>
          </a:p>
          <a:p>
            <a:pPr marL="0" indent="0">
              <a:buNone/>
            </a:pPr>
            <a:endParaRPr lang="ru-RU" dirty="0"/>
          </a:p>
          <a:p>
            <a:r>
              <a:rPr lang="en-US" dirty="0"/>
              <a:t>PYTHIA </a:t>
            </a:r>
            <a:r>
              <a:rPr lang="ru-RU" dirty="0"/>
              <a:t>6. </a:t>
            </a:r>
          </a:p>
          <a:p>
            <a:pPr marL="0" indent="0">
              <a:buNone/>
            </a:pPr>
            <a:br>
              <a:rPr lang="ru-RU" dirty="0"/>
            </a:br>
            <a:endParaRPr lang="ru-RU" dirty="0"/>
          </a:p>
          <a:p>
            <a:r>
              <a:rPr lang="ru-RU" dirty="0"/>
              <a:t>Отсутствие модульности кода </a:t>
            </a:r>
          </a:p>
          <a:p>
            <a:endParaRPr lang="ru-RU" dirty="0"/>
          </a:p>
          <a:p>
            <a:r>
              <a:rPr lang="ru-RU" dirty="0"/>
              <a:t>Отсутствие многопоточности</a:t>
            </a:r>
          </a:p>
          <a:p>
            <a:endParaRPr lang="ru-RU" dirty="0"/>
          </a:p>
          <a:p>
            <a:r>
              <a:rPr lang="ru-RU" dirty="0"/>
              <a:t>Нет готовых таблиц </a:t>
            </a:r>
            <a:r>
              <a:rPr lang="ru-RU" dirty="0" err="1"/>
              <a:t>тюнов</a:t>
            </a:r>
            <a:r>
              <a:rPr lang="ru-RU" dirty="0"/>
              <a:t> в свободном доступе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35A08B-C030-3207-1F33-029507BDDD0E}"/>
              </a:ext>
            </a:extLst>
          </p:cNvPr>
          <p:cNvSpPr txBox="1"/>
          <p:nvPr/>
        </p:nvSpPr>
        <p:spPr>
          <a:xfrm>
            <a:off x="838200" y="5733162"/>
            <a:ext cx="10679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HYDJET++ остаётся корректным гибридным генератором, но его архитектура отражает физический уровень 2000-х, а не 2020-х</a:t>
            </a:r>
          </a:p>
        </p:txBody>
      </p:sp>
    </p:spTree>
    <p:extLst>
      <p:ext uri="{BB962C8B-B14F-4D97-AF65-F5344CB8AC3E}">
        <p14:creationId xmlns:p14="http://schemas.microsoft.com/office/powerpoint/2010/main" val="3369778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E365A-E1CE-18DB-6A99-E6F075191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HYDJET++</a:t>
            </a:r>
            <a:r>
              <a:rPr lang="ru-RU" sz="2800" dirty="0"/>
              <a:t> в сравнении с некоторыми другими генераторами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E62A6F32-73F9-B35B-425E-AF10CDA700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3824943"/>
              </p:ext>
            </p:extLst>
          </p:nvPr>
        </p:nvGraphicFramePr>
        <p:xfrm>
          <a:off x="838200" y="1840851"/>
          <a:ext cx="10515600" cy="3566160"/>
        </p:xfrm>
        <a:graphic>
          <a:graphicData uri="http://schemas.openxmlformats.org/drawingml/2006/table">
            <a:tbl>
              <a:tblPr/>
              <a:tblGrid>
                <a:gridCol w="2628900">
                  <a:extLst>
                    <a:ext uri="{9D8B030D-6E8A-4147-A177-3AD203B41FA5}">
                      <a16:colId xmlns:a16="http://schemas.microsoft.com/office/drawing/2014/main" val="257893813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97740509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368955995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9157301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ru-RU" dirty="0"/>
                        <a:t>Модель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Тип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Сильные стороны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Слабые стороны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979477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/>
                        <a:t>HYDJET++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гибрид </a:t>
                      </a:r>
                      <a:r>
                        <a:rPr lang="en-US"/>
                        <a:t>soft+hard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очень быстрый; гибкая параметризация;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нет e-by-e; старый PYTHIA; нет динамики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245581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/>
                        <a:t>AMPT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multi-phase (transport)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e-by-e; </a:t>
                      </a:r>
                      <a:r>
                        <a:rPr lang="ru-RU" dirty="0"/>
                        <a:t>флуктуации; геометрия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медленный; сложный; слабая физика джетов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368588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/>
                        <a:t>EPOS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гидродинамика + </a:t>
                      </a:r>
                      <a:r>
                        <a:rPr lang="en-US"/>
                        <a:t>core–corona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описание </a:t>
                      </a:r>
                      <a:r>
                        <a:rPr lang="ru-RU" dirty="0" err="1"/>
                        <a:t>soft</a:t>
                      </a:r>
                      <a:r>
                        <a:rPr lang="ru-RU" dirty="0"/>
                        <a:t>; полная эволюция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тяжёлый, дорогой, не всегда гибкий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026185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/>
                        <a:t>MUSIC + </a:t>
                      </a:r>
                      <a:r>
                        <a:rPr lang="en-US" b="1" dirty="0" err="1"/>
                        <a:t>TRENTo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гидро + флукт. нач. сост.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очень точный расчет </a:t>
                      </a:r>
                      <a:r>
                        <a:rPr lang="en-US" dirty="0" err="1"/>
                        <a:t>v_n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требует HPC; нет внутри джетов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233132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/>
                        <a:t>PYTHIA Angantyr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p+p </a:t>
                      </a:r>
                      <a:r>
                        <a:rPr lang="ru-RU"/>
                        <a:t>осн. </a:t>
                      </a:r>
                      <a:r>
                        <a:rPr lang="en-US"/>
                        <a:t>heavy-ion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скорость; встроено в </a:t>
                      </a:r>
                      <a:r>
                        <a:rPr lang="en-US" dirty="0"/>
                        <a:t>PYTHIA8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 описывает </a:t>
                      </a:r>
                      <a:r>
                        <a:rPr lang="en-US" dirty="0"/>
                        <a:t>QGP-</a:t>
                      </a:r>
                      <a:r>
                        <a:rPr lang="ru-RU" dirty="0"/>
                        <a:t>эффекты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31847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6F83E7B-41B0-A107-0CF2-68B792FECD6B}"/>
              </a:ext>
            </a:extLst>
          </p:cNvPr>
          <p:cNvSpPr txBox="1"/>
          <p:nvPr/>
        </p:nvSpPr>
        <p:spPr>
          <a:xfrm>
            <a:off x="906011" y="5733875"/>
            <a:ext cx="10447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Есть и другие ультимативные решения, которые зачастую дороже по вычислительным затратам. У </a:t>
            </a:r>
            <a:r>
              <a:rPr lang="en-US" dirty="0"/>
              <a:t>HYDJET++</a:t>
            </a:r>
            <a:r>
              <a:rPr lang="ru-RU" dirty="0"/>
              <a:t> уникальная ниша -- </a:t>
            </a:r>
            <a:r>
              <a:rPr lang="ru-RU" u="sng" dirty="0"/>
              <a:t>быстрый</a:t>
            </a:r>
            <a:r>
              <a:rPr lang="ru-RU" dirty="0"/>
              <a:t> гибридный генератор, сочетающий </a:t>
            </a:r>
            <a:r>
              <a:rPr lang="ru-RU" dirty="0" err="1"/>
              <a:t>soft</a:t>
            </a:r>
            <a:r>
              <a:rPr lang="ru-RU" dirty="0"/>
              <a:t> и </a:t>
            </a:r>
            <a:r>
              <a:rPr lang="ru-RU" dirty="0" err="1"/>
              <a:t>hard</a:t>
            </a:r>
            <a:r>
              <a:rPr lang="ru-RU" dirty="0"/>
              <a:t> физику.</a:t>
            </a:r>
          </a:p>
        </p:txBody>
      </p:sp>
    </p:spTree>
    <p:extLst>
      <p:ext uri="{BB962C8B-B14F-4D97-AF65-F5344CB8AC3E}">
        <p14:creationId xmlns:p14="http://schemas.microsoft.com/office/powerpoint/2010/main" val="3817589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4B075D-A3E2-05BA-A5D4-7EC43010E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Современные модификации генератора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3B1AA4-42CB-9CA2-AE74-46AE493D35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Модификации генератора за последние годы после выхода 2.4 версии в основном связаны с зарядовыми корреляциями (Наша группа) и деформацией ядер (Индийская группа)</a:t>
            </a:r>
          </a:p>
          <a:p>
            <a:endParaRPr lang="ru-RU" dirty="0"/>
          </a:p>
          <a:p>
            <a:r>
              <a:rPr lang="ru-RU" dirty="0"/>
              <a:t>Однако, есть еще ряд модификаций генератора, о которых не будет упомянуто в данной работе</a:t>
            </a:r>
            <a:br>
              <a:rPr lang="ru-RU" dirty="0"/>
            </a:br>
            <a:r>
              <a:rPr lang="ru-RU" dirty="0"/>
              <a:t>(модификация фактора подавления странности, модификация под малые энергии и т.д.)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5071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74F52E-8D7E-3322-0122-2A23A64F3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План семинара	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9F5CFF-5B82-257E-3EFF-B058D86729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Устройство генератора </a:t>
            </a:r>
            <a:r>
              <a:rPr lang="en-US" dirty="0"/>
              <a:t>HYDJET++ </a:t>
            </a:r>
            <a:endParaRPr lang="ru-RU" dirty="0"/>
          </a:p>
          <a:p>
            <a:pPr lvl="1"/>
            <a:r>
              <a:rPr lang="ru-RU" dirty="0"/>
              <a:t>Постановка задачи и проблемы моделирования</a:t>
            </a:r>
          </a:p>
          <a:p>
            <a:pPr lvl="1"/>
            <a:r>
              <a:rPr lang="ru-RU" dirty="0"/>
              <a:t>Общие сведения о структуре </a:t>
            </a:r>
            <a:r>
              <a:rPr lang="en-US" dirty="0"/>
              <a:t>HYDJET++</a:t>
            </a:r>
            <a:endParaRPr lang="ru-RU" dirty="0"/>
          </a:p>
          <a:p>
            <a:pPr lvl="1"/>
            <a:r>
              <a:rPr lang="ru-RU" dirty="0"/>
              <a:t>Мягкая часть </a:t>
            </a:r>
          </a:p>
          <a:p>
            <a:pPr lvl="1"/>
            <a:r>
              <a:rPr lang="ru-RU" dirty="0"/>
              <a:t>Жесткая часть 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Существующие модификации генератора </a:t>
            </a:r>
          </a:p>
          <a:p>
            <a:pPr lvl="1"/>
            <a:r>
              <a:rPr lang="ru-RU" dirty="0"/>
              <a:t>Геометрические модификации от индийской группы</a:t>
            </a:r>
          </a:p>
          <a:p>
            <a:pPr lvl="1"/>
            <a:r>
              <a:rPr lang="ru-RU" dirty="0"/>
              <a:t>Результаты, полученные с помощью модификаций</a:t>
            </a:r>
          </a:p>
          <a:p>
            <a:pPr marL="457200" lvl="1" indent="0">
              <a:buNone/>
            </a:pPr>
            <a:endParaRPr lang="ru-RU" dirty="0"/>
          </a:p>
          <a:p>
            <a:r>
              <a:rPr lang="ru-RU" dirty="0"/>
              <a:t>Возможные развития генератора</a:t>
            </a:r>
          </a:p>
          <a:p>
            <a:pPr lvl="1"/>
            <a:r>
              <a:rPr lang="ru-RU" dirty="0"/>
              <a:t>Обновление физики генератора</a:t>
            </a:r>
          </a:p>
          <a:p>
            <a:pPr lvl="1"/>
            <a:r>
              <a:rPr lang="ru-RU" dirty="0"/>
              <a:t>Модернизация кода и прочие идеи</a:t>
            </a:r>
          </a:p>
        </p:txBody>
      </p:sp>
    </p:spTree>
    <p:extLst>
      <p:ext uri="{BB962C8B-B14F-4D97-AF65-F5344CB8AC3E}">
        <p14:creationId xmlns:p14="http://schemas.microsoft.com/office/powerpoint/2010/main" val="29215175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9CE4F1-2B96-900A-50E7-A1397B7CD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Геометрические модификации в HYDJET++: ядерная деформация и её влияние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5BE1FCF-2F77-1D2F-E026-2B7DB9FB8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4351338" cy="435133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B452AA-5A07-21D2-57CD-B35DA410F7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316" y="2033012"/>
            <a:ext cx="3669484" cy="36694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4B050EB-11C4-F90D-C586-CAA078C41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4246" y="2436639"/>
            <a:ext cx="3543507" cy="52508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F4259CD-D815-C11F-46C2-6A388A49EE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8935" y="4850698"/>
            <a:ext cx="4094128" cy="85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0414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8B3E8B-5565-8F62-037D-54906E5D1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Первая работа индийской группы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A81C4D-25B1-2F74-637A-CACCCDE00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u="sng" dirty="0"/>
              <a:t>Eur. Phys. J. C (2018) 78: 419</a:t>
            </a:r>
            <a:endParaRPr lang="ru-RU" u="sng" dirty="0"/>
          </a:p>
          <a:p>
            <a:r>
              <a:rPr lang="ru-RU" dirty="0"/>
              <a:t>Основная идея – введение деформации ядер в Вудс-</a:t>
            </a:r>
            <a:r>
              <a:rPr lang="ru-RU" dirty="0" err="1"/>
              <a:t>Саксоновский</a:t>
            </a:r>
            <a:r>
              <a:rPr lang="ru-RU" dirty="0"/>
              <a:t> потенциал</a:t>
            </a:r>
          </a:p>
          <a:p>
            <a:endParaRPr lang="ru-RU" dirty="0"/>
          </a:p>
          <a:p>
            <a:r>
              <a:rPr lang="ru-RU" dirty="0"/>
              <a:t>Дополнительно исследовали </a:t>
            </a:r>
            <a:r>
              <a:rPr lang="en-US" dirty="0"/>
              <a:t>tip-tip </a:t>
            </a:r>
            <a:r>
              <a:rPr lang="ru-RU" dirty="0"/>
              <a:t>и </a:t>
            </a:r>
            <a:r>
              <a:rPr lang="en-US" dirty="0"/>
              <a:t>body-body </a:t>
            </a:r>
            <a:r>
              <a:rPr lang="ru-RU" dirty="0"/>
              <a:t>соударения с помощью формализма перехода из сферических координат потенциала к цилиндрическим координатам генератора, отчего получали выигрыш в скорости</a:t>
            </a:r>
          </a:p>
          <a:p>
            <a:endParaRPr lang="ru-RU" dirty="0"/>
          </a:p>
          <a:p>
            <a:r>
              <a:rPr lang="ru-RU" dirty="0"/>
              <a:t>Ввели зависимость температуры от числа </a:t>
            </a:r>
            <a:r>
              <a:rPr lang="ru-RU" dirty="0" err="1"/>
              <a:t>патисипантов</a:t>
            </a:r>
            <a:r>
              <a:rPr lang="ru-RU" dirty="0"/>
              <a:t> события, что по идее позволяет менять гиперповерхность мягкой части.</a:t>
            </a:r>
          </a:p>
        </p:txBody>
      </p:sp>
    </p:spTree>
    <p:extLst>
      <p:ext uri="{BB962C8B-B14F-4D97-AF65-F5344CB8AC3E}">
        <p14:creationId xmlns:p14="http://schemas.microsoft.com/office/powerpoint/2010/main" val="40133553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97A2DC-73E9-5562-2F7C-044A8DDF1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Модификация </a:t>
            </a:r>
            <a:r>
              <a:rPr lang="en-US" dirty="0"/>
              <a:t>Hard</a:t>
            </a:r>
            <a:r>
              <a:rPr lang="ru-RU" dirty="0"/>
              <a:t>-блока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4365F800-873F-19F8-E697-10240F8375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ru-RU" sz="1800" dirty="0"/>
                  <a:t>Модифицированный потенциал –</a:t>
                </a:r>
                <a:br>
                  <a:rPr lang="ru-RU" sz="1800" dirty="0"/>
                </a:br>
                <a:endParaRPr lang="en-US" sz="1800" dirty="0"/>
              </a:p>
              <a:p>
                <a:pPr marL="0" indent="0">
                  <a:buNone/>
                </a:pPr>
                <a:r>
                  <a:rPr lang="en-US" sz="1800" dirty="0"/>
                  <a:t>HYDJET++ </a:t>
                </a:r>
                <a:r>
                  <a:rPr lang="ru-RU" sz="1800" dirty="0"/>
                  <a:t>работает в цилиндрических координатах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≡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</m:oMath>
                </a14:m>
                <a:r>
                  <a:rPr lang="en-US" sz="1800" dirty="0"/>
                  <a:t>, </a:t>
                </a:r>
                <a:r>
                  <a:rPr lang="ru-RU" sz="1800" dirty="0"/>
                  <a:t>а не в сферических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r>
                  <a:rPr lang="en-US" sz="1800" dirty="0"/>
                  <a:t>. </a:t>
                </a:r>
                <a:r>
                  <a:rPr lang="ru-RU" sz="1800" dirty="0"/>
                  <a:t>Для реализации столкновения авторы вводят соответствие угла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800" dirty="0"/>
                  <a:t> </a:t>
                </a:r>
                <a:endParaRPr lang="ru-RU" sz="1800" dirty="0"/>
              </a:p>
              <a:p>
                <a:pPr marL="0" indent="0">
                  <a:buNone/>
                </a:pPr>
                <a:r>
                  <a:rPr lang="en-US" sz="1800" dirty="0"/>
                  <a:t>Tip-tip: </a:t>
                </a:r>
                <a14:m>
                  <m:oMath xmlns:m="http://schemas.openxmlformats.org/officeDocument/2006/math">
                    <m:r>
                      <a:rPr lang="ru-RU" sz="18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latin typeface="Cambria Math" panose="02040503050406030204" pitchFamily="18" charset="0"/>
                              </a:rPr>
                              <m:t>tan</m:t>
                            </m:r>
                          </m:e>
                          <m: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fName>
                      <m:e>
                        <m:d>
                          <m:d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e>
                    </m:func>
                  </m:oMath>
                </a14:m>
                <a:endParaRPr lang="en-US" sz="1800" dirty="0"/>
              </a:p>
              <a:p>
                <a:pPr marL="0" indent="0">
                  <a:buNone/>
                </a:pPr>
                <a:r>
                  <a:rPr lang="en-US" sz="1800" dirty="0"/>
                  <a:t>Body-Body: </a:t>
                </a:r>
                <a14:m>
                  <m:oMath xmlns:m="http://schemas.openxmlformats.org/officeDocument/2006/math">
                    <m:r>
                      <a:rPr lang="ru-RU" sz="18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latin typeface="Cambria Math" panose="02040503050406030204" pitchFamily="18" charset="0"/>
                              </a:rPr>
                              <m:t>tan</m:t>
                            </m:r>
                          </m:e>
                          <m: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fName>
                      <m:e>
                        <m:d>
                          <m:d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</m:e>
                    </m:func>
                  </m:oMath>
                </a14:m>
                <a:endParaRPr lang="en-US" sz="1800" b="0" dirty="0"/>
              </a:p>
              <a:p>
                <a:pPr marL="0" indent="0">
                  <a:buNone/>
                </a:pPr>
                <a:r>
                  <a:rPr lang="ru-RU" sz="1800" dirty="0"/>
                  <a:t>При этом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ru-RU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endParaRPr lang="ru-RU" sz="1800" dirty="0"/>
              </a:p>
              <a:p>
                <a:pPr marL="0" indent="0">
                  <a:buNone/>
                </a:pPr>
                <a:r>
                  <a:rPr lang="ru-RU" sz="1800" dirty="0"/>
                  <a:t>Таким образом вместо расчета интеграла снова, можно воспользоваться готовой параметризацией </a:t>
                </a:r>
                <a:r>
                  <a:rPr lang="en-US" sz="1800" dirty="0"/>
                  <a:t>HYDJET++</a:t>
                </a:r>
                <a:r>
                  <a:rPr lang="ru-RU" sz="1800" dirty="0"/>
                  <a:t>, что заметно ускорит вычисления. </a:t>
                </a:r>
              </a:p>
              <a:p>
                <a:pPr marL="0" indent="0">
                  <a:buNone/>
                </a:pPr>
                <a:endParaRPr lang="ru-RU" sz="1800" dirty="0"/>
              </a:p>
              <a:p>
                <a:pPr marL="0" indent="0">
                  <a:buNone/>
                </a:pPr>
                <a:r>
                  <a:rPr lang="ru-RU" sz="1800" dirty="0"/>
                  <a:t>После этого рассчитываются функции ядерных толщин и функция перекрытия, откуда </a:t>
                </a:r>
                <a:r>
                  <a:rPr lang="ru-RU" sz="1800" dirty="0" err="1"/>
                  <a:t>расчитываются</a:t>
                </a:r>
                <a:r>
                  <a:rPr lang="ru-RU" sz="1800" dirty="0"/>
                  <a:t> положение вершины джета и расстояния до центров ядер -</a:t>
                </a:r>
                <a:r>
                  <a:rPr lang="en-US" sz="1800" dirty="0"/>
                  <a:t>&gt; </a:t>
                </a:r>
                <a:r>
                  <a:rPr lang="ru-RU" sz="1800" dirty="0"/>
                  <a:t>влияние на </a:t>
                </a:r>
                <a:r>
                  <a:rPr lang="en-US" sz="1800" dirty="0" err="1"/>
                  <a:t>N_coll</a:t>
                </a:r>
                <a:r>
                  <a:rPr lang="en-US" sz="1800" dirty="0"/>
                  <a:t> </a:t>
                </a:r>
                <a:r>
                  <a:rPr lang="ru-RU" sz="1800" dirty="0"/>
                  <a:t>и карту вероятности рождения джетов</a:t>
                </a: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4365F800-873F-19F8-E697-10240F8375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26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9413AC-DA58-AD10-D5A9-629BE1DCF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6114" y="1690688"/>
            <a:ext cx="4636262" cy="83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5418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F429AA-88C3-32AE-33C7-360CD99C1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Распределения ядерной плотности с учетом деформации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49D1205-3543-11ED-DF68-722D12D930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74607"/>
            <a:ext cx="5181600" cy="3453373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549BC981-43B7-D933-F8A5-0F45E18BF0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412270"/>
            <a:ext cx="5181600" cy="3178047"/>
          </a:xfrm>
        </p:spPr>
      </p:pic>
    </p:spTree>
    <p:extLst>
      <p:ext uri="{BB962C8B-B14F-4D97-AF65-F5344CB8AC3E}">
        <p14:creationId xmlns:p14="http://schemas.microsoft.com/office/powerpoint/2010/main" val="8879258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730E9-7CCC-ED31-A38C-52A3BEFD0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Различия </a:t>
            </a:r>
            <a:r>
              <a:rPr lang="en-US" sz="4000" dirty="0" err="1"/>
              <a:t>N_part</a:t>
            </a:r>
            <a:r>
              <a:rPr lang="en-US" sz="4000" dirty="0"/>
              <a:t> </a:t>
            </a:r>
            <a:r>
              <a:rPr lang="ru-RU" sz="4000" dirty="0"/>
              <a:t>и </a:t>
            </a:r>
            <a:r>
              <a:rPr lang="en-US" sz="4000" dirty="0" err="1"/>
              <a:t>N_coll</a:t>
            </a:r>
            <a:r>
              <a:rPr lang="ru-RU" sz="4000" dirty="0"/>
              <a:t> в </a:t>
            </a:r>
            <a:r>
              <a:rPr lang="en-US" sz="4000" dirty="0"/>
              <a:t>tip-tip </a:t>
            </a:r>
            <a:r>
              <a:rPr lang="ru-RU" sz="4000" dirty="0"/>
              <a:t>и </a:t>
            </a:r>
            <a:r>
              <a:rPr lang="en-US" sz="4000" dirty="0"/>
              <a:t>body-body</a:t>
            </a:r>
            <a:endParaRPr lang="ru-RU" sz="40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23228DE-87E0-57C9-C2C2-2895706623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13041"/>
            <a:ext cx="7130270" cy="4351338"/>
          </a:xfrm>
        </p:spPr>
      </p:pic>
    </p:spTree>
    <p:extLst>
      <p:ext uri="{BB962C8B-B14F-4D97-AF65-F5344CB8AC3E}">
        <p14:creationId xmlns:p14="http://schemas.microsoft.com/office/powerpoint/2010/main" val="12134694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A12304-B91A-01A1-2CD2-69408BC38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Модификация </a:t>
            </a:r>
            <a:r>
              <a:rPr lang="en-US" dirty="0"/>
              <a:t>soft-</a:t>
            </a:r>
            <a:r>
              <a:rPr lang="ru-RU" dirty="0"/>
              <a:t>блока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3900940B-E6CC-D2AC-B595-BDFE01196A8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ru-RU" sz="2000" dirty="0"/>
                  <a:t>Первая модификация софт-блока – та же модифицированная ядерная плотность </a:t>
                </a:r>
                <a:r>
                  <a:rPr lang="ru-RU" sz="2000" dirty="0" err="1"/>
                  <a:t>ро</a:t>
                </a:r>
                <a:endParaRPr lang="ru-RU" sz="2000" dirty="0"/>
              </a:p>
              <a:p>
                <a:endParaRPr lang="ru-RU" sz="2000" dirty="0"/>
              </a:p>
              <a:p>
                <a:r>
                  <a:rPr lang="ru-RU" sz="2000" dirty="0"/>
                  <a:t>На основе ядерной плотности и измененной геометрии пересчитываются </a:t>
                </a:r>
                <a:r>
                  <a:rPr lang="en-US" sz="2000" dirty="0" err="1"/>
                  <a:t>N_part</a:t>
                </a:r>
                <a:r>
                  <a:rPr lang="en-US" sz="2000" dirty="0"/>
                  <a:t>, T_AA, S_AA</a:t>
                </a:r>
                <a:r>
                  <a:rPr lang="ru-RU" sz="2000" dirty="0"/>
                  <a:t> – число частиц, функция перекрытия, площадь перекрытия</a:t>
                </a:r>
              </a:p>
              <a:p>
                <a:endParaRPr lang="ru-RU" sz="2000" dirty="0"/>
              </a:p>
              <a:p>
                <a:r>
                  <a:rPr lang="ru-RU" sz="2000" dirty="0"/>
                  <a:t>Теперь, после того как есть зависимость </a:t>
                </a:r>
                <a:r>
                  <a:rPr lang="en-US" sz="2000" dirty="0" err="1"/>
                  <a:t>N_part</a:t>
                </a:r>
                <a:r>
                  <a:rPr lang="ru-RU" sz="2000" dirty="0"/>
                  <a:t> от геометрии, можно ввести зависимость температуры от </a:t>
                </a:r>
                <a:r>
                  <a:rPr lang="en-US" sz="2000" dirty="0" err="1"/>
                  <a:t>N_part</a:t>
                </a:r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r>
                  <a:rPr lang="ru-RU" sz="2000" dirty="0"/>
                  <a:t>При этом </a:t>
                </a:r>
                <a:r>
                  <a:rPr lang="en-US" sz="2000" dirty="0"/>
                  <a:t>T_0 </a:t>
                </a:r>
                <a:r>
                  <a:rPr lang="ru-RU" sz="2000" dirty="0"/>
                  <a:t>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ru-RU" sz="2000" dirty="0"/>
                  <a:t> рассчитываются из феноменологических соображений</a:t>
                </a:r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pPr marL="0" indent="0">
                  <a:buNone/>
                </a:pPr>
                <a:endParaRPr lang="ru-RU" sz="2000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3900940B-E6CC-D2AC-B595-BDFE01196A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261" r="-40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5CFEF1-99A6-6136-D02E-43A5FCB79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0339" y="4252827"/>
            <a:ext cx="3357415" cy="8021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8B68FB-DB59-3577-2DA7-F4B0323DE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8913" y="4167297"/>
            <a:ext cx="2101924" cy="97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578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929EB8-5414-4E9F-2B2D-C7C7B7232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Эффективный объем в зависимости от импакт-параметра с учетом новой геометрии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EBB75C5-6855-5B7A-2A3D-849804438C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2569" y="1825625"/>
            <a:ext cx="7486861" cy="4351338"/>
          </a:xfrm>
        </p:spPr>
      </p:pic>
    </p:spTree>
    <p:extLst>
      <p:ext uri="{BB962C8B-B14F-4D97-AF65-F5344CB8AC3E}">
        <p14:creationId xmlns:p14="http://schemas.microsoft.com/office/powerpoint/2010/main" val="14238642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BB1CB1-6BC0-BA7E-57DC-6C2DF91C3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Вторая работа индийской группы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645563-DD40-33B4-8BED-040438C773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Phys. Rev. C </a:t>
            </a:r>
            <a:r>
              <a:rPr lang="en-US" b="1" i="0" dirty="0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103</a:t>
            </a:r>
            <a:r>
              <a:rPr lang="en-US" b="0" i="0" dirty="0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, 014903 – </a:t>
            </a:r>
            <a:r>
              <a:rPr lang="en-US" b="1" i="0" dirty="0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Published 14 January, 2021</a:t>
            </a:r>
            <a:endParaRPr lang="ru-RU" b="1" i="0" dirty="0">
              <a:solidFill>
                <a:srgbClr val="000000"/>
              </a:solidFill>
              <a:effectLst/>
              <a:latin typeface="Noto Sans" panose="020B0502040504020204" pitchFamily="34" charset="0"/>
            </a:endParaRPr>
          </a:p>
          <a:p>
            <a:endParaRPr lang="ru-RU" b="1" dirty="0">
              <a:solidFill>
                <a:srgbClr val="000000"/>
              </a:solidFill>
              <a:latin typeface="Noto Sans" panose="020B0502040504020204" pitchFamily="34" charset="0"/>
            </a:endParaRPr>
          </a:p>
          <a:p>
            <a:r>
              <a:rPr lang="ru-RU" dirty="0"/>
              <a:t>Основная идея – продолжение предыдущей работы с модификацией геометрии начального состояния. </a:t>
            </a:r>
          </a:p>
          <a:p>
            <a:endParaRPr lang="ru-RU" dirty="0"/>
          </a:p>
          <a:p>
            <a:r>
              <a:rPr lang="ru-RU" dirty="0"/>
              <a:t>Не вводится никакого нового формализма, но работа заслуживает большого внимания, потому что нацелена на воспроизведение экспериментальных данных </a:t>
            </a:r>
            <a:r>
              <a:rPr lang="en-US" dirty="0"/>
              <a:t>(CMS, ALICE)</a:t>
            </a:r>
            <a:r>
              <a:rPr lang="ru-RU" dirty="0"/>
              <a:t> в соударениях </a:t>
            </a:r>
            <a:r>
              <a:rPr lang="en-US" dirty="0"/>
              <a:t>Xe-Xe </a:t>
            </a:r>
            <a:r>
              <a:rPr lang="ru-RU" dirty="0"/>
              <a:t>5.44, что, в общем, удается</a:t>
            </a:r>
          </a:p>
        </p:txBody>
      </p:sp>
    </p:spTree>
    <p:extLst>
      <p:ext uri="{BB962C8B-B14F-4D97-AF65-F5344CB8AC3E}">
        <p14:creationId xmlns:p14="http://schemas.microsoft.com/office/powerpoint/2010/main" val="41038518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54E525-8B8D-DE85-2C87-515F12C4B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положения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896A1E-0108-5346-E422-75B4CEF9F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 </a:t>
            </a:r>
            <a:br>
              <a:rPr lang="ru-RU" dirty="0"/>
            </a:br>
            <a:endParaRPr lang="ru-RU" dirty="0"/>
          </a:p>
          <a:p>
            <a:endParaRPr lang="ru-RU" dirty="0"/>
          </a:p>
          <a:p>
            <a:r>
              <a:rPr lang="ru-RU" dirty="0"/>
              <a:t> </a:t>
            </a:r>
            <a:br>
              <a:rPr lang="ru-RU" dirty="0"/>
            </a:br>
            <a:endParaRPr lang="ru-RU" dirty="0"/>
          </a:p>
          <a:p>
            <a:endParaRPr lang="ru-RU" dirty="0"/>
          </a:p>
          <a:p>
            <a:r>
              <a:rPr lang="ru-RU" dirty="0"/>
              <a:t>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48A676-9CE0-7B85-151F-A238F6E8F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676" y="1589690"/>
            <a:ext cx="4355543" cy="110892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06F303E-E558-A784-7E38-2D6AA3489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676" y="3029755"/>
            <a:ext cx="3172268" cy="8002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2CDB00F-CBEB-440C-EAB6-1772EC02E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676" y="4277506"/>
            <a:ext cx="4355543" cy="11626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F187BD-7C5B-90F3-18C5-E38F6B1F97CE}"/>
              </a:ext>
            </a:extLst>
          </p:cNvPr>
          <p:cNvSpPr txBox="1"/>
          <p:nvPr/>
        </p:nvSpPr>
        <p:spPr>
          <a:xfrm>
            <a:off x="6674752" y="1640959"/>
            <a:ext cx="3781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Деформированный Вудс-Саксон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F16553-F629-AA37-438D-B4DEEA2568D9}"/>
              </a:ext>
            </a:extLst>
          </p:cNvPr>
          <p:cNvSpPr txBox="1"/>
          <p:nvPr/>
        </p:nvSpPr>
        <p:spPr>
          <a:xfrm>
            <a:off x="6674752" y="2828835"/>
            <a:ext cx="4421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Переход из сферических координат в В-С потенциале к цилиндрическим координатам в </a:t>
            </a:r>
            <a:r>
              <a:rPr lang="en-US" dirty="0"/>
              <a:t>HJ++</a:t>
            </a:r>
            <a:r>
              <a:rPr lang="ru-RU" dirty="0"/>
              <a:t> осуществляется условия на полярный угол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143CB4-A1DB-E279-B7CA-26E73546EE9D}"/>
              </a:ext>
            </a:extLst>
          </p:cNvPr>
          <p:cNvSpPr txBox="1"/>
          <p:nvPr/>
        </p:nvSpPr>
        <p:spPr>
          <a:xfrm>
            <a:off x="6674752" y="4503634"/>
            <a:ext cx="3849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Явная зависимость температуры гиперповерхности от количество </a:t>
            </a:r>
            <a:r>
              <a:rPr lang="ru-RU" dirty="0" err="1"/>
              <a:t>патисипантов</a:t>
            </a:r>
            <a:r>
              <a:rPr lang="ru-RU" dirty="0"/>
              <a:t> -</a:t>
            </a:r>
            <a:r>
              <a:rPr lang="en-US" dirty="0"/>
              <a:t>&gt; </a:t>
            </a:r>
            <a:r>
              <a:rPr lang="ru-RU" dirty="0"/>
              <a:t>от формы ядер</a:t>
            </a:r>
          </a:p>
        </p:txBody>
      </p:sp>
    </p:spTree>
    <p:extLst>
      <p:ext uri="{BB962C8B-B14F-4D97-AF65-F5344CB8AC3E}">
        <p14:creationId xmlns:p14="http://schemas.microsoft.com/office/powerpoint/2010/main" val="38345161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773E59-D639-2470-5B25-320988037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Результаты работы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83C7421-9E25-2672-B2E9-05510580BF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862258"/>
            <a:ext cx="5181600" cy="4278071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087C95DC-F2A7-6EDC-83B4-07A7964C03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046294"/>
            <a:ext cx="5181600" cy="3909999"/>
          </a:xfrm>
        </p:spPr>
      </p:pic>
    </p:spTree>
    <p:extLst>
      <p:ext uri="{BB962C8B-B14F-4D97-AF65-F5344CB8AC3E}">
        <p14:creationId xmlns:p14="http://schemas.microsoft.com/office/powerpoint/2010/main" val="1454179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6AC13D-7E08-AC26-25ED-FB9B8290A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0872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dirty="0"/>
              <a:t>Моделирование столкновений тяжелых ионов.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32C6D18-2E82-5540-8172-7F6FC51BB9B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13" y="1111541"/>
            <a:ext cx="8465563" cy="388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6401DD-D294-6721-CEAA-CB412578CD13}"/>
              </a:ext>
            </a:extLst>
          </p:cNvPr>
          <p:cNvSpPr txBox="1"/>
          <p:nvPr/>
        </p:nvSpPr>
        <p:spPr>
          <a:xfrm>
            <a:off x="8682976" y="1111541"/>
            <a:ext cx="343911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Моделирование полного события – многокомпонентная задача, которую тяжело решить точно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Нужна быстрая модель для LHC/RHIC/NICA с гибкой архитектурой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Хотим гибридную структуру: гидродинамика + жесткое рассеяние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34A8D6-645D-0E1D-DE18-0EBAA7DBD7D2}"/>
              </a:ext>
            </a:extLst>
          </p:cNvPr>
          <p:cNvSpPr txBox="1"/>
          <p:nvPr/>
        </p:nvSpPr>
        <p:spPr>
          <a:xfrm>
            <a:off x="1863217" y="5507561"/>
            <a:ext cx="8465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HYDJET++ — один из немногих быстрых гибридных генераторов, но его физическая и кодовая база заметно устарела. Требуется модернизация</a:t>
            </a:r>
          </a:p>
        </p:txBody>
      </p:sp>
    </p:spTree>
    <p:extLst>
      <p:ext uri="{BB962C8B-B14F-4D97-AF65-F5344CB8AC3E}">
        <p14:creationId xmlns:p14="http://schemas.microsoft.com/office/powerpoint/2010/main" val="27846284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3B4961-7A6A-476A-27C5-CD9F54AFF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Распределение по </a:t>
            </a:r>
            <a:r>
              <a:rPr lang="ru-RU" dirty="0" err="1"/>
              <a:t>псевдобыстротам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54220E1-FAAF-7E90-2869-5F86599C83A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44354"/>
            <a:ext cx="5181600" cy="3513879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613C216B-86EA-881F-2744-6A694BDEE8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311039"/>
            <a:ext cx="5181600" cy="3380509"/>
          </a:xfrm>
        </p:spPr>
      </p:pic>
    </p:spTree>
    <p:extLst>
      <p:ext uri="{BB962C8B-B14F-4D97-AF65-F5344CB8AC3E}">
        <p14:creationId xmlns:p14="http://schemas.microsoft.com/office/powerpoint/2010/main" val="24542110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9100D-963D-3BFA-1FC5-59CD5F6E6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Распределение по </a:t>
            </a:r>
            <a:r>
              <a:rPr lang="ru-RU" dirty="0" err="1"/>
              <a:t>псевдобыстротам</a:t>
            </a:r>
            <a:r>
              <a:rPr lang="ru-RU" dirty="0"/>
              <a:t> с учетом гидро и жесткой частей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59981D7-1662-20FA-1A20-D18322D4D7F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62595"/>
            <a:ext cx="5181600" cy="3477398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D43A7D86-6D42-899D-A20F-56FC97A59C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262360"/>
            <a:ext cx="5181600" cy="3477867"/>
          </a:xfrm>
        </p:spPr>
      </p:pic>
    </p:spTree>
    <p:extLst>
      <p:ext uri="{BB962C8B-B14F-4D97-AF65-F5344CB8AC3E}">
        <p14:creationId xmlns:p14="http://schemas.microsoft.com/office/powerpoint/2010/main" val="34731589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CFAD54-E7FD-1CCC-A097-9090C7ABA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Сравнение с </a:t>
            </a:r>
            <a:r>
              <a:rPr lang="en-US" dirty="0"/>
              <a:t>AMPT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CACCBD4-C10A-FE49-C5E7-A78A56B448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08981"/>
            <a:ext cx="5181600" cy="3584625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7EB4741F-C601-7544-3139-E349D5D024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060859"/>
            <a:ext cx="5181600" cy="3880869"/>
          </a:xfrm>
        </p:spPr>
      </p:pic>
    </p:spTree>
    <p:extLst>
      <p:ext uri="{BB962C8B-B14F-4D97-AF65-F5344CB8AC3E}">
        <p14:creationId xmlns:p14="http://schemas.microsoft.com/office/powerpoint/2010/main" val="15761648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D33578-C2C8-7E3A-2437-9ED11ACDE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распределений по импульсу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50ED387-4468-3B67-3992-8681C6A26FE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177622"/>
            <a:ext cx="5181600" cy="3647343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22B16267-CEE4-EDD1-D034-00AFFC4CAC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207663"/>
            <a:ext cx="5181600" cy="3587261"/>
          </a:xfrm>
        </p:spPr>
      </p:pic>
    </p:spTree>
    <p:extLst>
      <p:ext uri="{BB962C8B-B14F-4D97-AF65-F5344CB8AC3E}">
        <p14:creationId xmlns:p14="http://schemas.microsoft.com/office/powerpoint/2010/main" val="38309578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384EB-E14C-E08A-2F3B-595F9E3FD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Распределения эллиптических потоков (дифференциальных и интегральных)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07965F3-3BF0-A15D-0960-E05D398B69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48280"/>
            <a:ext cx="5181600" cy="3506028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7D7031DE-4213-6335-BF9C-AA773E4D1B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204449"/>
            <a:ext cx="5181600" cy="3593690"/>
          </a:xfrm>
        </p:spPr>
      </p:pic>
    </p:spTree>
    <p:extLst>
      <p:ext uri="{BB962C8B-B14F-4D97-AF65-F5344CB8AC3E}">
        <p14:creationId xmlns:p14="http://schemas.microsoft.com/office/powerpoint/2010/main" val="28172429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3535B3-6962-4BD8-CE7C-AFAFA2A8B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Третья работа индийской группы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2BBF06-E708-1DF7-AF9A-4114E8B3F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-apple-system"/>
              </a:rPr>
              <a:t>Saraswati Pandey and B K Singh 2022 </a:t>
            </a:r>
            <a:r>
              <a:rPr lang="en-US" b="0" i="1" dirty="0">
                <a:solidFill>
                  <a:srgbClr val="333333"/>
                </a:solidFill>
                <a:effectLst/>
                <a:latin typeface="-apple-system"/>
              </a:rPr>
              <a:t>J. Phys. G: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-apple-system"/>
              </a:rPr>
              <a:t>Nucl</a:t>
            </a:r>
            <a:r>
              <a:rPr lang="en-US" b="0" i="1" dirty="0">
                <a:solidFill>
                  <a:srgbClr val="333333"/>
                </a:solidFill>
                <a:effectLst/>
                <a:latin typeface="-apple-system"/>
              </a:rPr>
              <a:t>. Part. Phys.</a:t>
            </a:r>
            <a:r>
              <a:rPr lang="en-US" b="0" i="0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en-US" b="1" i="0" dirty="0">
                <a:solidFill>
                  <a:srgbClr val="333333"/>
                </a:solidFill>
                <a:effectLst/>
                <a:latin typeface="-apple-system"/>
              </a:rPr>
              <a:t>49</a:t>
            </a:r>
            <a:r>
              <a:rPr lang="en-US" b="0" i="0" dirty="0">
                <a:solidFill>
                  <a:srgbClr val="333333"/>
                </a:solidFill>
                <a:effectLst/>
                <a:latin typeface="-apple-system"/>
              </a:rPr>
              <a:t> 095001</a:t>
            </a:r>
            <a:endParaRPr lang="ru-RU" b="0" i="0" dirty="0">
              <a:solidFill>
                <a:srgbClr val="333333"/>
              </a:solidFill>
              <a:effectLst/>
              <a:latin typeface="-apple-system"/>
            </a:endParaRPr>
          </a:p>
          <a:p>
            <a:endParaRPr lang="ru-RU" dirty="0">
              <a:solidFill>
                <a:srgbClr val="333333"/>
              </a:solidFill>
              <a:latin typeface="-apple-system"/>
            </a:endParaRPr>
          </a:p>
          <a:p>
            <a:r>
              <a:rPr lang="ru-RU" dirty="0">
                <a:solidFill>
                  <a:srgbClr val="333333"/>
                </a:solidFill>
                <a:latin typeface="-apple-system"/>
              </a:rPr>
              <a:t>Основная идея – модификация генератора для расчета </a:t>
            </a:r>
            <a:r>
              <a:rPr lang="en-US" dirty="0" err="1">
                <a:solidFill>
                  <a:srgbClr val="333333"/>
                </a:solidFill>
                <a:latin typeface="-apple-system"/>
              </a:rPr>
              <a:t>v_n</a:t>
            </a:r>
            <a:r>
              <a:rPr lang="en-US" dirty="0">
                <a:solidFill>
                  <a:srgbClr val="333333"/>
                </a:solidFill>
                <a:latin typeface="-apple-system"/>
              </a:rPr>
              <a:t>, n&gt;2</a:t>
            </a:r>
            <a:endParaRPr lang="ru-RU" dirty="0">
              <a:solidFill>
                <a:srgbClr val="333333"/>
              </a:solidFill>
              <a:latin typeface="-apple-system"/>
            </a:endParaRPr>
          </a:p>
          <a:p>
            <a:endParaRPr lang="ru-RU" dirty="0">
              <a:solidFill>
                <a:srgbClr val="333333"/>
              </a:solidFill>
              <a:latin typeface="-apple-system"/>
            </a:endParaRPr>
          </a:p>
          <a:p>
            <a:r>
              <a:rPr lang="ru-RU" dirty="0">
                <a:solidFill>
                  <a:srgbClr val="333333"/>
                </a:solidFill>
                <a:latin typeface="-apple-system"/>
              </a:rPr>
              <a:t>В предыдущей работе, после внедрения механизма по учету деформации, авторы провели полную валидацию модели, однако, отметили необходимость расширить </a:t>
            </a:r>
            <a:r>
              <a:rPr lang="en-US" dirty="0">
                <a:solidFill>
                  <a:srgbClr val="333333"/>
                </a:solidFill>
                <a:latin typeface="-apple-system"/>
              </a:rPr>
              <a:t>HJ++ </a:t>
            </a:r>
            <a:r>
              <a:rPr lang="ru-RU" dirty="0">
                <a:solidFill>
                  <a:srgbClr val="333333"/>
                </a:solidFill>
                <a:latin typeface="-apple-system"/>
              </a:rPr>
              <a:t>для корректного расчета высших азимутальных гармоник.</a:t>
            </a:r>
          </a:p>
        </p:txBody>
      </p:sp>
    </p:spTree>
    <p:extLst>
      <p:ext uri="{BB962C8B-B14F-4D97-AF65-F5344CB8AC3E}">
        <p14:creationId xmlns:p14="http://schemas.microsoft.com/office/powerpoint/2010/main" val="18499279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D64869-7873-8E6B-B611-76C6E536A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положения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4A14E5-ACAA-6142-9183-9D5914F1C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 Определение азимутальной гармоники</a:t>
            </a:r>
            <a:br>
              <a:rPr lang="ru-RU" dirty="0"/>
            </a:br>
            <a:endParaRPr lang="ru-RU" dirty="0"/>
          </a:p>
          <a:p>
            <a:endParaRPr lang="ru-RU" dirty="0"/>
          </a:p>
          <a:p>
            <a:r>
              <a:rPr lang="ru-RU" dirty="0"/>
              <a:t>Параметризация гиперповерхности фриз-аута </a:t>
            </a:r>
            <a:br>
              <a:rPr lang="ru-RU" dirty="0"/>
            </a:br>
            <a:endParaRPr lang="ru-RU" dirty="0"/>
          </a:p>
          <a:p>
            <a:r>
              <a:rPr lang="ru-RU" dirty="0"/>
              <a:t> Параметры импульсной анизотропии через угол </a:t>
            </a:r>
            <a:br>
              <a:rPr lang="ru-RU" dirty="0"/>
            </a:br>
            <a:r>
              <a:rPr lang="ru-RU" dirty="0"/>
              <a:t>участка жидкости</a:t>
            </a:r>
            <a:br>
              <a:rPr lang="ru-RU" dirty="0"/>
            </a:br>
            <a:endParaRPr lang="ru-RU" dirty="0"/>
          </a:p>
          <a:p>
            <a:r>
              <a:rPr lang="ru-RU" dirty="0"/>
              <a:t>Новый параметр треугольной анизотропии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135212-0FD8-C6D1-F627-CEC85EC8D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2102" y="1722132"/>
            <a:ext cx="3361698" cy="7462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F8B66D-DCE1-924B-1150-62FCD7D0F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5866" y="2714370"/>
            <a:ext cx="2974593" cy="7665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03D9EE2-CF75-5CC0-68E4-76EF8FB2F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9804" y="3429000"/>
            <a:ext cx="1906715" cy="44637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AF50C82-3041-766E-F506-1E1CFDE08C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9804" y="4369645"/>
            <a:ext cx="2257916" cy="70888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8F46D01-1F29-09FA-598E-93C09E41CA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7464" y="5858353"/>
            <a:ext cx="4477274" cy="54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2211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35F68A-EDA4-1289-A733-D8D940027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Особенности подхода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3EBD1F4B-171B-99D9-4A83-61EBDB52224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r>
                  <a:rPr lang="ru-RU" dirty="0"/>
                  <a:t>Независимое использование параметризации пространственной и импульсной анизотропии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b="0" i="1" smtClean="0">
                        <a:latin typeface="Cambria Math" panose="02040503050406030204" pitchFamily="18" charset="0"/>
                      </a:rPr>
                      <m:t>и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r>
                  <a:rPr lang="ru-RU" dirty="0"/>
                  <a:t> </a:t>
                </a:r>
              </a:p>
              <a:p>
                <a:endParaRPr lang="ru-RU" dirty="0"/>
              </a:p>
              <a:p>
                <a:r>
                  <a:rPr lang="ru-RU" dirty="0"/>
                  <a:t>Угол третьей гармоники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𝑅𝑃</m:t>
                        </m:r>
                      </m:sup>
                    </m:sSubSup>
                  </m:oMath>
                </a14:m>
                <a:r>
                  <a:rPr lang="ru-RU" dirty="0"/>
                  <a:t> распределен случайно относительно направления импакт-параметра</a:t>
                </a:r>
              </a:p>
              <a:p>
                <a:endParaRPr lang="ru-RU" dirty="0"/>
              </a:p>
              <a:p>
                <a:r>
                  <a:rPr lang="ru-RU" dirty="0"/>
                  <a:t>В работе отмечено, что новый параметр треугольной анизотропии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r>
                  <a:rPr lang="ru-RU" dirty="0"/>
                  <a:t> можно задать как независимо от центральности, так и через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/2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ru-RU" dirty="0"/>
                  <a:t>После этого можно ввести анизотропии высших порядков через модификацию максимальной поперечной быстроты потока. Снова трактуется как независимый параметр</a:t>
                </a: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3EBD1F4B-171B-99D9-4A83-61EBDB5222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308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93099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2AEB52-0C75-369D-CBAD-6C6E4C73F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Гармоники высших порядков и связь со второй работой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43BB6F4-3807-F648-E5E1-B8AD9A7E07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25007" y="1825625"/>
            <a:ext cx="3807986" cy="4351338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02AF47B6-BB46-67A1-89A1-12FC011885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29446" y="1825625"/>
            <a:ext cx="3467108" cy="4351338"/>
          </a:xfrm>
        </p:spPr>
      </p:pic>
    </p:spTree>
    <p:extLst>
      <p:ext uri="{BB962C8B-B14F-4D97-AF65-F5344CB8AC3E}">
        <p14:creationId xmlns:p14="http://schemas.microsoft.com/office/powerpoint/2010/main" val="41569273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0C382C-3505-698E-EDA6-FF2C1F837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Четвертая работа индийской группы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C2B69-ACB6-D08F-C146-E242DEE1E6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Eur. Phys. J. A (2023) </a:t>
            </a:r>
            <a:r>
              <a:rPr lang="en-US" b="1" dirty="0"/>
              <a:t>59</a:t>
            </a:r>
            <a:r>
              <a:rPr lang="en-US" dirty="0"/>
              <a:t>: 6</a:t>
            </a:r>
            <a:endParaRPr lang="ru-RU" dirty="0"/>
          </a:p>
          <a:p>
            <a:endParaRPr lang="ru-RU" dirty="0"/>
          </a:p>
          <a:p>
            <a:r>
              <a:rPr lang="ru-RU" dirty="0"/>
              <a:t>Основная идея работы – использовать вышеописанный формализм учета ядерной деформации для расчета столкновений </a:t>
            </a:r>
            <a:r>
              <a:rPr lang="en-US" dirty="0"/>
              <a:t>Xe-Xe</a:t>
            </a:r>
            <a:r>
              <a:rPr lang="ru-RU" dirty="0"/>
              <a:t>, </a:t>
            </a:r>
            <a:r>
              <a:rPr lang="en-US" dirty="0" err="1"/>
              <a:t>p_T</a:t>
            </a:r>
            <a:r>
              <a:rPr lang="en-US" dirty="0"/>
              <a:t> </a:t>
            </a:r>
            <a:r>
              <a:rPr lang="ru-RU" dirty="0"/>
              <a:t>спектры, фактор ядерной модификации и относительное подавление </a:t>
            </a:r>
            <a:r>
              <a:rPr lang="en-US" dirty="0"/>
              <a:t>R_CP</a:t>
            </a:r>
          </a:p>
          <a:p>
            <a:endParaRPr lang="ru-RU" dirty="0"/>
          </a:p>
          <a:p>
            <a:r>
              <a:rPr lang="ru-RU" dirty="0"/>
              <a:t>Хард- и софт-части обсчитываются аналогично предыдущим работам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036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A69275-520E-8E3F-5A3C-3FA76E243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Проблема моделирования столкновений тяжелых ионов </a:t>
            </a:r>
          </a:p>
        </p:txBody>
      </p:sp>
      <p:pic>
        <p:nvPicPr>
          <p:cNvPr id="2050" name="Picture 2" descr="Research on heavy ion collisions – a step towards understanding the  evolution of the early universe / News / Home - Research University -  Warsaw University of Technology">
            <a:extLst>
              <a:ext uri="{FF2B5EF4-FFF2-40B4-BE49-F238E27FC236}">
                <a16:creationId xmlns:a16="http://schemas.microsoft.com/office/drawing/2014/main" id="{ABA21937-3D97-E97E-0323-18552A734A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82360"/>
            <a:ext cx="4905006" cy="327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A29E11-FF04-248F-4FD4-FF08FF33A4DB}"/>
              </a:ext>
            </a:extLst>
          </p:cNvPr>
          <p:cNvSpPr txBox="1"/>
          <p:nvPr/>
        </p:nvSpPr>
        <p:spPr>
          <a:xfrm>
            <a:off x="5935211" y="1482360"/>
            <a:ext cx="57716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идеальном случае моделируются 4 этапа:  Начальное состояние, КГП и ее эволюция, </a:t>
            </a:r>
            <a:r>
              <a:rPr lang="ru-RU" dirty="0" err="1"/>
              <a:t>адронизация</a:t>
            </a:r>
            <a:r>
              <a:rPr lang="ru-RU" dirty="0"/>
              <a:t>, конечное состояние с частицами и струями.</a:t>
            </a:r>
          </a:p>
          <a:p>
            <a:endParaRPr lang="ru-RU" dirty="0"/>
          </a:p>
          <a:p>
            <a:r>
              <a:rPr lang="ru-RU" dirty="0"/>
              <a:t>Отсюда следуют 4 ключевые сложности: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Для КГП можно ввести жидкостные характеристики</a:t>
            </a:r>
            <a:r>
              <a:rPr lang="en-US" dirty="0"/>
              <a:t> → </a:t>
            </a:r>
            <a:r>
              <a:rPr lang="ru-RU" dirty="0"/>
              <a:t>нужна гидродинамика (</a:t>
            </a:r>
            <a:r>
              <a:rPr lang="en-US" dirty="0"/>
              <a:t>soft physics)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Жёсткие процессы и джеты → нужна </a:t>
            </a:r>
            <a:r>
              <a:rPr lang="en-US" dirty="0" err="1"/>
              <a:t>pQCD</a:t>
            </a:r>
            <a:r>
              <a:rPr lang="en-US" dirty="0"/>
              <a:t>-</a:t>
            </a:r>
            <a:r>
              <a:rPr lang="ru-RU" dirty="0"/>
              <a:t>база (</a:t>
            </a:r>
            <a:r>
              <a:rPr lang="en-US" dirty="0"/>
              <a:t>hard physics)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Event-by-event </a:t>
            </a:r>
            <a:r>
              <a:rPr lang="ru-RU" dirty="0"/>
              <a:t>флуктуации: </a:t>
            </a:r>
            <a:r>
              <a:rPr lang="el-GR" dirty="0"/>
              <a:t>ε₂</a:t>
            </a:r>
            <a:r>
              <a:rPr lang="ru-RU" dirty="0"/>
              <a:t>-,</a:t>
            </a:r>
            <a:r>
              <a:rPr lang="el-GR" dirty="0"/>
              <a:t> ε₃</a:t>
            </a:r>
            <a:r>
              <a:rPr lang="ru-RU" dirty="0"/>
              <a:t>-параметризации,</a:t>
            </a:r>
            <a:r>
              <a:rPr lang="el-GR" dirty="0"/>
              <a:t> </a:t>
            </a:r>
            <a:r>
              <a:rPr lang="ru-RU" dirty="0"/>
              <a:t>начальная геометрия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Необходима быстрая генерация больших объемов событий </a:t>
            </a:r>
            <a:r>
              <a:rPr lang="en-US" dirty="0"/>
              <a:t>(10⁶–10⁷) </a:t>
            </a:r>
            <a:r>
              <a:rPr lang="ru-RU" dirty="0"/>
              <a:t>для анализа</a:t>
            </a: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500E59-468E-B473-E283-063486E9E041}"/>
              </a:ext>
            </a:extLst>
          </p:cNvPr>
          <p:cNvSpPr txBox="1"/>
          <p:nvPr/>
        </p:nvSpPr>
        <p:spPr>
          <a:xfrm>
            <a:off x="838200" y="5696125"/>
            <a:ext cx="1078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Отсюда следует, что оптимальным будет создание гибридной модели (</a:t>
            </a:r>
            <a:r>
              <a:rPr lang="en-US" dirty="0"/>
              <a:t>soft +hard)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91576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65A6EB-F5A3-1AF2-BA8A-B6392F765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Некоторые результаты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178514F-3327-0A71-78F6-48DC5BA0D4A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35031"/>
            <a:ext cx="5181600" cy="3932525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7DD065AF-06D7-00AD-7573-1809D0AAAD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73380" y="1825625"/>
            <a:ext cx="477923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4550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D1574D-5A0C-A1DA-8E43-A15C419EE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Распределения по импульсам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8B24919-527A-20FB-4223-B64B1EDA9A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4381" y="1825625"/>
            <a:ext cx="73832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5272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B6D3B3-896A-74B4-ECF7-6B260E495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Фактор ядерной модификации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7107FBA9-A56E-0004-AC7B-7CE2EC544B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ru-RU" dirty="0"/>
                  <a:t>Фактор ядерной модификации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𝐴𝐴</m:t>
                        </m:r>
                      </m:sub>
                    </m:sSub>
                  </m:oMath>
                </a14:m>
                <a:r>
                  <a:rPr lang="ru-RU" dirty="0"/>
                  <a:t> </a:t>
                </a:r>
              </a:p>
              <a:p>
                <a:endParaRPr lang="ru-RU" dirty="0"/>
              </a:p>
              <a:p>
                <a:r>
                  <a:rPr lang="ru-RU" dirty="0"/>
                  <a:t>Фактор подавления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endParaRPr lang="ru-RU" dirty="0"/>
              </a:p>
              <a:p>
                <a:endParaRPr lang="ru-RU" dirty="0"/>
              </a:p>
              <a:p>
                <a:r>
                  <a:rPr lang="en-US" dirty="0"/>
                  <a:t>HYDJET++ </a:t>
                </a:r>
                <a:r>
                  <a:rPr lang="ru-RU" b="1" dirty="0"/>
                  <a:t>не применим к </a:t>
                </a:r>
                <a:r>
                  <a:rPr lang="en-US" b="1" dirty="0"/>
                  <a:t>pp-</a:t>
                </a:r>
                <a:r>
                  <a:rPr lang="ru-RU" b="1" dirty="0"/>
                  <a:t>системе</a:t>
                </a:r>
                <a:r>
                  <a:rPr lang="ru-RU" dirty="0"/>
                  <a:t>, поэтому вместо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ar-AE" i="1">
                            <a:latin typeface="Cambria Math" panose="02040503050406030204" pitchFamily="18" charset="0"/>
                          </a:rPr>
                          <m:t>𝐴𝐴</m:t>
                        </m:r>
                      </m:sub>
                    </m:sSub>
                  </m:oMath>
                </a14:m>
                <a:r>
                  <a:rPr lang="ru-RU" dirty="0"/>
                  <a:t> с </a:t>
                </a:r>
                <a:r>
                  <a:rPr lang="en-US" dirty="0"/>
                  <a:t>pp-</a:t>
                </a:r>
                <a:r>
                  <a:rPr lang="ru-RU" dirty="0"/>
                  <a:t>референсом можно использовать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ar-AE" i="1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7107FBA9-A56E-0004-AC7B-7CE2EC544B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20FA0A-2AAD-B1AC-4360-BFFB500B8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5786" y="1636568"/>
            <a:ext cx="3669746" cy="8954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EDD4394-7239-DA8C-32A5-5E5393EB7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3338" y="2219230"/>
            <a:ext cx="3404908" cy="151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313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10C746-34BE-DB0A-FB71-C0AA39D28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Фактор ядерной модификации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6AEEF81-D97B-F4C3-6569-48DE6EEC40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3432" y="1825625"/>
            <a:ext cx="962513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0178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E5E245-DD28-531B-3FB6-859016D57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Фактор подавления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AA760D03-5C32-1E8F-4DE2-B57B83AA932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88602" y="1825625"/>
            <a:ext cx="4680796" cy="4351338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F5768435-343B-ECB2-465D-D8E32D5F71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333609" y="1825625"/>
            <a:ext cx="485878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4440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32301-A74B-611F-2F4E-BA5DAFF07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CDC08-CFEB-8866-345B-3B19B0D9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Пятая работа индийской группы	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5AE649-3B37-2DFB-9063-C559AD4CF5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DOI: 10.1088/1361-6471/ac81e1 </a:t>
            </a:r>
            <a:endParaRPr lang="ru-RU" dirty="0"/>
          </a:p>
          <a:p>
            <a:endParaRPr lang="ru-RU" dirty="0"/>
          </a:p>
          <a:p>
            <a:r>
              <a:rPr lang="ru-RU" dirty="0"/>
              <a:t>Используются идеи деформированных ядер и </a:t>
            </a:r>
            <a:r>
              <a:rPr lang="ru-RU" dirty="0" err="1"/>
              <a:t>параметризаций</a:t>
            </a:r>
            <a:r>
              <a:rPr lang="ru-RU" dirty="0"/>
              <a:t> анизотропий высших порядков</a:t>
            </a:r>
          </a:p>
          <a:p>
            <a:endParaRPr lang="ru-RU" dirty="0"/>
          </a:p>
          <a:p>
            <a:r>
              <a:rPr lang="ru-RU" dirty="0"/>
              <a:t>Считаются азимутальный потоки для идентифицированных адронов и корреляции между гармониками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87588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7B4599-B15B-746A-2DAA-CC5AA83F7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Азимутальные потоки	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286291-4386-2571-5E5C-AB96730FE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DD2CC71-C152-70AA-AEC3-124B45356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77280"/>
            <a:ext cx="4673367" cy="11398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0310EEC-4280-4D57-A9C8-5865DA914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0003" y="1739033"/>
            <a:ext cx="3439487" cy="153702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4C93402-7CCE-F32C-606D-8ED269F83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8305" y="3052062"/>
            <a:ext cx="3945667" cy="137960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17B3A27-EFCC-C7AB-DE31-43E2FB7F57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7140" y="3465482"/>
            <a:ext cx="3001866" cy="73259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EE6EA22-9004-873B-A9D7-62C455E2A0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2994" y="5264824"/>
            <a:ext cx="8326012" cy="75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86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6F8D52-A21D-7EA5-D625-0C661F8E6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Азимутальные потоки </a:t>
            </a:r>
            <a:r>
              <a:rPr lang="en-US" dirty="0"/>
              <a:t>v2 </a:t>
            </a:r>
            <a:r>
              <a:rPr lang="ru-RU" dirty="0"/>
              <a:t>и </a:t>
            </a:r>
            <a:r>
              <a:rPr lang="en-US" dirty="0"/>
              <a:t>v3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189A0C7-1E7A-976E-441D-7C8ED844A5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454725"/>
            <a:ext cx="5181600" cy="3093138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604E69BC-70C3-8199-1BD1-64F5EE8553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532052"/>
            <a:ext cx="5181600" cy="293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4990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78D08-C81C-C20B-4CCF-78155DB1A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Сравнение азимутальной анизотропии с модифицированной ядерной геометрией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C7AE34F4-5670-801C-0406-F0E85FB1D8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6537" y="1825625"/>
            <a:ext cx="581892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2921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ED69D9-7B29-406E-FA50-90FF6D00C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Азимутальные потоки идентифицированных частиц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19C6C42-4A8A-29F6-1DBE-27F797F55E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90258"/>
            <a:ext cx="5181600" cy="3422072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848D4F15-F44F-2886-53AF-26673CFE5C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219099"/>
            <a:ext cx="5181600" cy="356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93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58ADE-0A12-BABA-DCFA-38ED905CA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История и идея </a:t>
            </a:r>
            <a:r>
              <a:rPr lang="en-US" dirty="0"/>
              <a:t>HYDJET++</a:t>
            </a:r>
            <a:endParaRPr lang="ru-RU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6F1B33B3-5DC9-07AA-4054-197EC0BA8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HYDJET++ </a:t>
            </a:r>
            <a:r>
              <a:rPr lang="ru-RU" dirty="0"/>
              <a:t>– модификация генератора Н</a:t>
            </a:r>
            <a:r>
              <a:rPr lang="en-US" dirty="0"/>
              <a:t>YDJET</a:t>
            </a:r>
            <a:r>
              <a:rPr lang="ru-RU" dirty="0"/>
              <a:t> с модифицированным </a:t>
            </a:r>
            <a:r>
              <a:rPr lang="en-US" dirty="0"/>
              <a:t>Fast MC.</a:t>
            </a:r>
            <a:r>
              <a:rPr lang="ru-RU" dirty="0"/>
              <a:t> Ключевые идеи те же – гибридный МК с мягкой и жесткой частью.</a:t>
            </a:r>
          </a:p>
          <a:p>
            <a:endParaRPr lang="ru-RU" dirty="0"/>
          </a:p>
          <a:p>
            <a:r>
              <a:rPr lang="ru-RU" dirty="0"/>
              <a:t>В </a:t>
            </a:r>
            <a:r>
              <a:rPr lang="en-US" dirty="0"/>
              <a:t>HYDJET++</a:t>
            </a:r>
            <a:r>
              <a:rPr lang="ru-RU" dirty="0"/>
              <a:t> мягкая и жесткая части</a:t>
            </a:r>
            <a:br>
              <a:rPr lang="ru-RU" dirty="0"/>
            </a:br>
            <a:r>
              <a:rPr lang="ru-RU" dirty="0"/>
              <a:t>считаются </a:t>
            </a:r>
            <a:r>
              <a:rPr lang="ru-RU" u="sng" dirty="0"/>
              <a:t>независимыми</a:t>
            </a:r>
            <a:r>
              <a:rPr lang="ru-RU" dirty="0"/>
              <a:t> </a:t>
            </a:r>
            <a:endParaRPr lang="en-US" dirty="0"/>
          </a:p>
          <a:p>
            <a:endParaRPr lang="en-US" dirty="0"/>
          </a:p>
          <a:p>
            <a:r>
              <a:rPr lang="ru-RU" dirty="0"/>
              <a:t>Основной язык </a:t>
            </a:r>
            <a:r>
              <a:rPr lang="en-US" dirty="0"/>
              <a:t>HYDJET+</a:t>
            </a:r>
            <a:r>
              <a:rPr lang="ru-RU" dirty="0"/>
              <a:t>+ – </a:t>
            </a:r>
            <a:r>
              <a:rPr lang="en-US" dirty="0"/>
              <a:t>Fortran</a:t>
            </a:r>
            <a:endParaRPr lang="ru-RU" u="sng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5536FA0-F39C-F338-4806-6ED6C1E64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4995" y="3034473"/>
            <a:ext cx="4624818" cy="335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8520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54A262-7060-BFC2-606C-80F555343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Бумеранг-кривые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0019DC2-C1AB-E19D-999A-87E5823E12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453901"/>
            <a:ext cx="5181600" cy="3094785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1D0BEF33-F792-4582-CC44-1F084D1172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529248"/>
            <a:ext cx="5181600" cy="294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851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49CAE3-662C-15E0-D846-20587CC6C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Шестая работа индийской группы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2C4B505D-EB70-AFD3-8190-377D960DC05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fr-FR" dirty="0"/>
                  <a:t> </a:t>
                </a:r>
                <a:r>
                  <a:rPr lang="fr-FR" i="1" dirty="0"/>
                  <a:t>Eur. Phys. J. C</a:t>
                </a:r>
                <a:r>
                  <a:rPr lang="fr-FR" dirty="0"/>
                  <a:t> </a:t>
                </a:r>
                <a:r>
                  <a:rPr lang="fr-FR" b="1" dirty="0"/>
                  <a:t>84</a:t>
                </a:r>
                <a:r>
                  <a:rPr lang="fr-FR" dirty="0"/>
                  <a:t>, 511 (2024). </a:t>
                </a:r>
                <a:endParaRPr lang="ru-RU" dirty="0"/>
              </a:p>
              <a:p>
                <a:endParaRPr lang="ru-RU" dirty="0"/>
              </a:p>
              <a:p>
                <a:r>
                  <a:rPr lang="ru-RU" dirty="0"/>
                  <a:t>Статья посвящена исследованию изотопической цепочки ядра </a:t>
                </a:r>
                <a:r>
                  <a:rPr lang="ru-RU" dirty="0" err="1"/>
                  <a:t>Xe</a:t>
                </a:r>
                <a:r>
                  <a:rPr lang="ru-RU" dirty="0"/>
                  <a:t>: 125Xe, 129Xe, 130Xe, 131Xe, 132Xe, 133Xe, 134Xe, 135Xe.</a:t>
                </a:r>
              </a:p>
              <a:p>
                <a:endParaRPr lang="ru-RU" dirty="0"/>
              </a:p>
              <a:p>
                <a:r>
                  <a:rPr lang="ru-RU" dirty="0"/>
                  <a:t>Изучение влияния квадрупольной деформации ядра</a:t>
                </a:r>
                <a:br>
                  <a:rPr lang="ru-RU" dirty="0"/>
                </a:br>
                <a:r>
                  <a:rPr lang="ru-RU" dirty="0"/>
                  <a:t>через наблюдаемые</a:t>
                </a:r>
                <a14:m>
                  <m:oMath xmlns:m="http://schemas.openxmlformats.org/officeDocument/2006/math">
                    <m:r>
                      <a:rPr lang="ru-RU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ar-AE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ar-A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ar-A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e>
                    </m:d>
                    <m:r>
                      <a:rPr lang="ar-AE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ar-AE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ar-A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ar-A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e>
                    </m:d>
                    <m:r>
                      <a:rPr lang="ar-AE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begChr m:val="⟨"/>
                        <m:endChr m:val="⟩"/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ar-A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ar-A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e>
                    </m:d>
                  </m:oMath>
                </a14:m>
                <a:endParaRPr lang="ru-RU" dirty="0"/>
              </a:p>
              <a:p>
                <a:endParaRPr lang="ru-RU" dirty="0"/>
              </a:p>
              <a:p>
                <a:r>
                  <a:rPr lang="ru-RU" dirty="0"/>
                  <a:t>Изучение связи между размерами ядра </a:t>
                </a:r>
                <a:r>
                  <a:rPr lang="en-US" dirty="0"/>
                  <a:t>A, </a:t>
                </a:r>
                <a:r>
                  <a:rPr lang="ru-RU" dirty="0"/>
                  <a:t>деформацией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ar-AE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ar-AE" dirty="0"/>
                  <a:t>,</a:t>
                </a:r>
                <a:br>
                  <a:rPr lang="ar-AE" dirty="0"/>
                </a:br>
                <a:r>
                  <a:rPr lang="ru-RU" dirty="0"/>
                  <a:t>и величинами потоков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ar-AE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ar-AE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ar-AE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ru-RU" dirty="0"/>
                  <a:t>и средней поперечной скорости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ar-A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ar-A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e>
                    </m:d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2C4B505D-EB70-AFD3-8190-377D960DC0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 t="-2801" r="-92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16935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9584D8-40B1-F5B9-B5DD-99B22550B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Исследование ядер-изотопов ксенона	</a:t>
            </a:r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F03B752A-A101-0ADA-C0D2-E5252498A4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4888" y="1690688"/>
            <a:ext cx="5268060" cy="13241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656E77E-9814-B12B-819E-0FCA387E9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930" y="1867678"/>
            <a:ext cx="2448267" cy="324847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8B0D6F8-CBF1-D8B5-D6FD-C6B442869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6759" y="2814552"/>
            <a:ext cx="5058481" cy="122889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1795E7C-0CD1-E955-547E-803EA47770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6759" y="4043448"/>
            <a:ext cx="8287907" cy="86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009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776D8D-3970-46CF-23ED-550879D23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А-зависимость числа частиц-участниц соударения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C8DFC98-F634-E622-68D8-923D5EE4D1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2233" y="1690688"/>
            <a:ext cx="6407534" cy="43513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EA66ED3-F2A3-9BC1-90A4-4CBD1CD664B7}"/>
                  </a:ext>
                </a:extLst>
              </p:cNvPr>
              <p:cNvSpPr txBox="1"/>
              <p:nvPr/>
            </p:nvSpPr>
            <p:spPr>
              <a:xfrm>
                <a:off x="1258348" y="6149130"/>
                <a:ext cx="9675303" cy="4100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/>
                  <a:t>Сферические ядра дают большие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nor/>
                          </m:rPr>
                          <a:rPr lang="en-US" i="1"/>
                          <m:t>part</m:t>
                        </m:r>
                      </m:sub>
                    </m:sSub>
                  </m:oMath>
                </a14:m>
                <a:r>
                  <a:rPr lang="ru-RU" dirty="0"/>
                  <a:t> 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nor/>
                          </m:rPr>
                          <a:rPr lang="en-US" i="1"/>
                          <m:t>coll</m:t>
                        </m:r>
                      </m:sub>
                    </m:sSub>
                  </m:oMath>
                </a14:m>
                <a:r>
                  <a:rPr lang="ar-AE" dirty="0"/>
                  <a:t>, </a:t>
                </a:r>
                <a:r>
                  <a:rPr lang="ru-RU" dirty="0"/>
                  <a:t>чем деформированные (при одинаковом </a:t>
                </a:r>
                <a:r>
                  <a:rPr lang="en-US" dirty="0"/>
                  <a:t>A)</a:t>
                </a:r>
                <a:endParaRPr lang="ru-RU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EA66ED3-F2A3-9BC1-90A4-4CBD1CD664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8348" y="6149130"/>
                <a:ext cx="9675303" cy="410049"/>
              </a:xfrm>
              <a:prstGeom prst="rect">
                <a:avLst/>
              </a:prstGeom>
              <a:blipFill>
                <a:blip r:embed="rId3"/>
                <a:stretch>
                  <a:fillRect l="-504" t="-8955" r="-441" b="-1641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85686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FAC50F-80CF-1A1F-7D89-74D9E7A30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178"/>
            <a:ext cx="10515600" cy="1325563"/>
          </a:xfrm>
        </p:spPr>
        <p:txBody>
          <a:bodyPr/>
          <a:lstStyle/>
          <a:p>
            <a:r>
              <a:rPr lang="ru-RU" dirty="0"/>
              <a:t>Азимутальная анизотропия для изотопов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51AF056-7B1C-0425-D0F3-04479D8902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7229" y="1497741"/>
            <a:ext cx="4557542" cy="43513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0D82A0C-BCD5-9F3B-9A50-D55C5A5129F6}"/>
                  </a:ext>
                </a:extLst>
              </p:cNvPr>
              <p:cNvSpPr txBox="1"/>
              <p:nvPr/>
            </p:nvSpPr>
            <p:spPr>
              <a:xfrm>
                <a:off x="1996579" y="5987497"/>
                <a:ext cx="91146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ru-RU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ru-RU" i="1" dirty="0" smtClean="0">
                        <a:latin typeface="Cambria Math" panose="02040503050406030204" pitchFamily="18" charset="0"/>
                      </a:rPr>
                      <m:t>​(</m:t>
                    </m:r>
                    <m:sSub>
                      <m:sSubPr>
                        <m:ctrlPr>
                          <a:rPr lang="ru-RU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 dirty="0" err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ru-RU" i="1" dirty="0" err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ru-RU" i="1" dirty="0">
                        <a:latin typeface="Cambria Math" panose="02040503050406030204" pitchFamily="18" charset="0"/>
                      </a:rPr>
                      <m:t>​) </m:t>
                    </m:r>
                  </m:oMath>
                </a14:m>
                <a:r>
                  <a:rPr lang="ru-RU" b="1" dirty="0"/>
                  <a:t>уменьшается</a:t>
                </a:r>
                <a:r>
                  <a:rPr lang="ru-RU" dirty="0"/>
                  <a:t>, если A увеличивается и β₂ уменьшается. То же верно для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ar-AE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ar-A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ar-A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e>
                    </m:d>
                  </m:oMath>
                </a14:m>
                <a:r>
                  <a:rPr lang="ar-AE" dirty="0"/>
                  <a:t>.</a:t>
                </a:r>
                <a:endParaRPr lang="ru-RU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0D82A0C-BCD5-9F3B-9A50-D55C5A5129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579" y="5987497"/>
                <a:ext cx="9114639" cy="369332"/>
              </a:xfrm>
              <a:prstGeom prst="rect">
                <a:avLst/>
              </a:prstGeom>
              <a:blipFill>
                <a:blip r:embed="rId3"/>
                <a:stretch>
                  <a:fillRect t="-9836" r="-134" b="-2623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0477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84191-EB83-4E09-B923-175073920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4261531-FFED-69EE-9E71-E3116B8A99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49799" y="1825625"/>
            <a:ext cx="4158401" cy="4351338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C35E5C22-6AF6-F206-644A-4B52E4FA88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54535" y="1825625"/>
            <a:ext cx="401692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497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BB3EA8-7D6F-118C-56B6-F344C23BD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Результаты работы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2D2D17-727D-A6B3-0E6E-747D576E8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В изотопической цепочке </a:t>
            </a:r>
            <a:r>
              <a:rPr lang="ru-RU" dirty="0" err="1"/>
              <a:t>Xe</a:t>
            </a:r>
            <a:r>
              <a:rPr lang="ru-RU" dirty="0"/>
              <a:t> квадрупольная деформация β₂ существенно влияет на v₂, v₃ и ⟨</a:t>
            </a:r>
            <a:r>
              <a:rPr lang="ru-RU" dirty="0" err="1"/>
              <a:t>pT</a:t>
            </a:r>
            <a:r>
              <a:rPr lang="ru-RU" dirty="0"/>
              <a:t>⟩.</a:t>
            </a:r>
          </a:p>
          <a:p>
            <a:r>
              <a:rPr lang="ru-RU" dirty="0"/>
              <a:t>Для четных-A поток пропорционален β₂.</a:t>
            </a:r>
          </a:p>
          <a:p>
            <a:r>
              <a:rPr lang="ru-RU" dirty="0"/>
              <a:t>Для нечетных-A поток обратно пропорционален β₂.</a:t>
            </a:r>
          </a:p>
          <a:p>
            <a:r>
              <a:rPr lang="ru-RU" dirty="0"/>
              <a:t>Потоки нечетных-A изотопов подавлены относительно четных-A.</a:t>
            </a:r>
          </a:p>
          <a:p>
            <a:r>
              <a:rPr lang="ru-RU" dirty="0"/>
              <a:t>v₂ чувствителен к β₂ намного сильнее, чем v₃.</a:t>
            </a:r>
          </a:p>
          <a:p>
            <a:r>
              <a:rPr lang="ru-RU" dirty="0"/>
              <a:t>Изотопические </a:t>
            </a:r>
            <a:r>
              <a:rPr lang="ru-RU" dirty="0" err="1"/>
              <a:t>тяжёлоионные</a:t>
            </a:r>
            <a:r>
              <a:rPr lang="ru-RU" dirty="0"/>
              <a:t> столкновения позволяют проверять модели низкоэнергетической структуры ядра.</a:t>
            </a:r>
          </a:p>
        </p:txBody>
      </p:sp>
    </p:spTree>
    <p:extLst>
      <p:ext uri="{BB962C8B-B14F-4D97-AF65-F5344CB8AC3E}">
        <p14:creationId xmlns:p14="http://schemas.microsoft.com/office/powerpoint/2010/main" val="20188119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32EFCC-5EC1-CFCF-84DA-FAF06A668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Седьмая работа индийской группы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B3BCB9-12F0-90F6-18E7-01A6EFE1E3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Phys.Lett.B</a:t>
            </a:r>
            <a:r>
              <a:rPr lang="en-US" dirty="0"/>
              <a:t> 848 (2024) 138379</a:t>
            </a:r>
            <a:endParaRPr lang="ru-RU" dirty="0"/>
          </a:p>
          <a:p>
            <a:endParaRPr lang="ru-RU" dirty="0"/>
          </a:p>
          <a:p>
            <a:r>
              <a:rPr lang="ru-RU" dirty="0"/>
              <a:t>Основная идея – исследование </a:t>
            </a:r>
            <a:r>
              <a:rPr lang="ru-RU" dirty="0" err="1"/>
              <a:t>октупольной</a:t>
            </a:r>
            <a:r>
              <a:rPr lang="ru-RU" dirty="0"/>
              <a:t> деформации ядер свинца в центральных столкновениях. Для этого с помощью вышеописанного формализма исследуются наблюдаемые и их зависимость от </a:t>
            </a:r>
            <a:r>
              <a:rPr lang="ru-RU" dirty="0" err="1"/>
              <a:t>октупольной</a:t>
            </a:r>
            <a:r>
              <a:rPr lang="ru-RU" dirty="0"/>
              <a:t> деформации</a:t>
            </a:r>
          </a:p>
          <a:p>
            <a:endParaRPr lang="ru-RU" dirty="0"/>
          </a:p>
          <a:p>
            <a:r>
              <a:rPr lang="ru-RU" dirty="0"/>
              <a:t>сравнить две геометрические конфигурации: </a:t>
            </a:r>
            <a:r>
              <a:rPr lang="ru-RU" dirty="0" err="1"/>
              <a:t>body</a:t>
            </a:r>
            <a:r>
              <a:rPr lang="ru-RU" dirty="0"/>
              <a:t>–</a:t>
            </a:r>
            <a:r>
              <a:rPr lang="ru-RU" dirty="0" err="1"/>
              <a:t>body,tip</a:t>
            </a:r>
            <a:r>
              <a:rPr lang="ru-RU" dirty="0"/>
              <a:t>–</a:t>
            </a:r>
            <a:r>
              <a:rPr lang="ru-RU" dirty="0" err="1"/>
              <a:t>tip</a:t>
            </a:r>
            <a:r>
              <a:rPr lang="ru-RU" dirty="0"/>
              <a:t>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30029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713669-F318-411D-263C-DC4008D03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Основы деформационного формализма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D3CF5BA-63BC-3D98-1DCB-A29236B4862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978341"/>
            <a:ext cx="5181600" cy="4045906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3D58656B-9DAB-8E2D-2610-E8E82F5955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64904" y="1825625"/>
            <a:ext cx="479619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242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05997C8D-FA0B-46EA-EA61-8AE4747CCE5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ru-RU" dirty="0"/>
                  <a:t>Зависимости наблюдаемых от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05997C8D-FA0B-46EA-EA61-8AE4747CCE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Объект 5">
            <a:extLst>
              <a:ext uri="{FF2B5EF4-FFF2-40B4-BE49-F238E27FC236}">
                <a16:creationId xmlns:a16="http://schemas.microsoft.com/office/drawing/2014/main" id="{03803345-B813-3CDD-3D3A-2E0FFB5151A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231707" y="1825625"/>
            <a:ext cx="4394585" cy="4351338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814B514B-2357-31FB-9C26-A57687EE3A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72200" y="1825625"/>
            <a:ext cx="5181600" cy="383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208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00E632-394B-3215-8709-1EA570066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ru-RU" dirty="0"/>
              <a:t>Структура </a:t>
            </a:r>
            <a:r>
              <a:rPr lang="en-US" dirty="0"/>
              <a:t>HYDJET++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78C2CF73-9D98-9EE5-493B-EB95E94A68DF}"/>
                  </a:ext>
                </a:extLst>
              </p:cNvPr>
              <p:cNvSpPr/>
              <p:nvPr/>
            </p:nvSpPr>
            <p:spPr>
              <a:xfrm>
                <a:off x="4368567" y="1325563"/>
                <a:ext cx="1778466" cy="1077985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dirty="0"/>
                  <a:t>Входные данные столкновения:</a:t>
                </a:r>
                <a:br>
                  <a:rPr lang="ru-RU" sz="16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 </m:t>
                      </m:r>
                      <m:rad>
                        <m:radPr>
                          <m:degHide m:val="on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𝑁𝑁</m:t>
                              </m:r>
                            </m:sub>
                          </m:sSub>
                        </m:e>
                      </m:ra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… 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78C2CF73-9D98-9EE5-493B-EB95E94A68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8567" y="1325563"/>
                <a:ext cx="1778466" cy="1077985"/>
              </a:xfrm>
              <a:prstGeom prst="rect">
                <a:avLst/>
              </a:prstGeom>
              <a:blipFill>
                <a:blip r:embed="rId2"/>
                <a:stretch>
                  <a:fillRect r="-170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213C313A-4D73-3B01-B060-F370515D35AF}"/>
              </a:ext>
            </a:extLst>
          </p:cNvPr>
          <p:cNvCxnSpPr/>
          <p:nvPr/>
        </p:nvCxnSpPr>
        <p:spPr>
          <a:xfrm flipH="1">
            <a:off x="2344722" y="2403547"/>
            <a:ext cx="2023844" cy="5452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337BDDE2-AE05-4D92-003D-415BB7A46E11}"/>
                  </a:ext>
                </a:extLst>
              </p:cNvPr>
              <p:cNvSpPr/>
              <p:nvPr/>
            </p:nvSpPr>
            <p:spPr>
              <a:xfrm>
                <a:off x="1155582" y="2982285"/>
                <a:ext cx="2378279" cy="1224897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/>
                  <a:t>Мягкая часть</a:t>
                </a:r>
                <a:br>
                  <a:rPr lang="en-US" dirty="0"/>
                </a:br>
                <a:r>
                  <a:rPr lang="en-US" dirty="0"/>
                  <a:t>Freeze-out</a:t>
                </a:r>
                <a:r>
                  <a:rPr lang="ru-RU" dirty="0"/>
                  <a:t>: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US" b="0" dirty="0"/>
              </a:p>
              <a:p>
                <a:pPr algn="ctr"/>
                <a:r>
                  <a:rPr lang="ru-RU" dirty="0"/>
                  <a:t>Распады резонансов</a:t>
                </a:r>
              </a:p>
            </p:txBody>
          </p:sp>
        </mc:Choice>
        <mc:Fallback xmlns=""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337BDDE2-AE05-4D92-003D-415BB7A46E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5582" y="2982285"/>
                <a:ext cx="2378279" cy="1224897"/>
              </a:xfrm>
              <a:prstGeom prst="rect">
                <a:avLst/>
              </a:prstGeom>
              <a:blipFill>
                <a:blip r:embed="rId3"/>
                <a:stretch>
                  <a:fillRect l="-2036" r="-127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68E81165-EE9C-116E-A3C1-68308D1AE794}"/>
              </a:ext>
            </a:extLst>
          </p:cNvPr>
          <p:cNvCxnSpPr>
            <a:cxnSpLocks/>
          </p:cNvCxnSpPr>
          <p:nvPr/>
        </p:nvCxnSpPr>
        <p:spPr>
          <a:xfrm>
            <a:off x="6147032" y="2403548"/>
            <a:ext cx="2023844" cy="5452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7291993-6618-9605-99DB-5AEE1D646606}"/>
              </a:ext>
            </a:extLst>
          </p:cNvPr>
          <p:cNvSpPr/>
          <p:nvPr/>
        </p:nvSpPr>
        <p:spPr>
          <a:xfrm>
            <a:off x="7158954" y="2982285"/>
            <a:ext cx="2378279" cy="12248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Жесткая часть</a:t>
            </a:r>
            <a:br>
              <a:rPr lang="ru-RU" dirty="0"/>
            </a:br>
            <a:r>
              <a:rPr lang="en-US" dirty="0"/>
              <a:t>PYQUEN + PYTHIA</a:t>
            </a:r>
          </a:p>
          <a:p>
            <a:pPr algn="ctr"/>
            <a:r>
              <a:rPr lang="ru-RU" dirty="0"/>
              <a:t>Потери энергии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85C83B32-1725-3289-EA52-A7FFA3995F50}"/>
              </a:ext>
            </a:extLst>
          </p:cNvPr>
          <p:cNvCxnSpPr/>
          <p:nvPr/>
        </p:nvCxnSpPr>
        <p:spPr>
          <a:xfrm flipH="1">
            <a:off x="6147032" y="4207182"/>
            <a:ext cx="2023844" cy="5452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FED95F02-068D-51E8-17E7-1E42AD75C158}"/>
              </a:ext>
            </a:extLst>
          </p:cNvPr>
          <p:cNvCxnSpPr>
            <a:cxnSpLocks/>
          </p:cNvCxnSpPr>
          <p:nvPr/>
        </p:nvCxnSpPr>
        <p:spPr>
          <a:xfrm>
            <a:off x="2344722" y="4207181"/>
            <a:ext cx="2023844" cy="5452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B083517-9EDB-307C-10B1-86D74F8A7376}"/>
              </a:ext>
            </a:extLst>
          </p:cNvPr>
          <p:cNvSpPr/>
          <p:nvPr/>
        </p:nvSpPr>
        <p:spPr>
          <a:xfrm>
            <a:off x="4368566" y="4213473"/>
            <a:ext cx="1778466" cy="107798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Soft + Hard</a:t>
            </a:r>
            <a:br>
              <a:rPr lang="ru-RU" sz="1600" dirty="0"/>
            </a:br>
            <a:r>
              <a:rPr lang="ru-RU" sz="1600" dirty="0"/>
              <a:t>Суперпозиция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605C051C-EB11-A1E4-E32B-1A4E2A0E1E07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5257799" y="5291458"/>
            <a:ext cx="0" cy="2410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A857033-A6ED-126E-C40C-8F5993A8EE84}"/>
              </a:ext>
            </a:extLst>
          </p:cNvPr>
          <p:cNvSpPr/>
          <p:nvPr/>
        </p:nvSpPr>
        <p:spPr>
          <a:xfrm>
            <a:off x="4368566" y="5532539"/>
            <a:ext cx="1778466" cy="107798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Выходные данные: адроны, джеты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1D06CD-0371-C1DD-B9D3-F97B7F3CCB93}"/>
              </a:ext>
            </a:extLst>
          </p:cNvPr>
          <p:cNvSpPr txBox="1"/>
          <p:nvPr/>
        </p:nvSpPr>
        <p:spPr>
          <a:xfrm>
            <a:off x="7374971" y="1203218"/>
            <a:ext cx="4324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HYDJET++ генерирует </a:t>
            </a:r>
            <a:r>
              <a:rPr lang="ru-RU" dirty="0" err="1"/>
              <a:t>soft</a:t>
            </a:r>
            <a:r>
              <a:rPr lang="ru-RU" dirty="0"/>
              <a:t> и </a:t>
            </a:r>
            <a:r>
              <a:rPr lang="ru-RU" dirty="0" err="1"/>
              <a:t>hard</a:t>
            </a:r>
            <a:r>
              <a:rPr lang="ru-RU" dirty="0"/>
              <a:t> части независимо, а затем объединяет их </a:t>
            </a:r>
            <a:r>
              <a:rPr lang="ru-RU" dirty="0" err="1"/>
              <a:t>event-by-event</a:t>
            </a:r>
            <a:r>
              <a:rPr lang="ru-RU" dirty="0"/>
              <a:t>, что обеспечивает высокую скорость и гибкость модели</a:t>
            </a:r>
          </a:p>
        </p:txBody>
      </p:sp>
    </p:spTree>
    <p:extLst>
      <p:ext uri="{BB962C8B-B14F-4D97-AF65-F5344CB8AC3E}">
        <p14:creationId xmlns:p14="http://schemas.microsoft.com/office/powerpoint/2010/main" val="42757237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1C94AF-0962-45F0-F743-A2F2746F2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Восьмая работа индийской группы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E10DC4-473A-A4E4-F1C5-3CADE9B2D0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hlinkClick r:id="rId2"/>
              </a:rPr>
              <a:t>https://doi.org/10.48550/arXiv.2508.17227</a:t>
            </a:r>
            <a:endParaRPr lang="ru-RU" dirty="0"/>
          </a:p>
          <a:p>
            <a:endParaRPr lang="ru-RU" dirty="0"/>
          </a:p>
          <a:p>
            <a:r>
              <a:rPr lang="ru-RU" dirty="0"/>
              <a:t>Основная идея – исследование влияния ядерной геометрии на наблюдаемые в столкновениях </a:t>
            </a:r>
            <a:r>
              <a:rPr lang="en-US" dirty="0"/>
              <a:t>Ru </a:t>
            </a:r>
            <a:r>
              <a:rPr lang="ru-RU" dirty="0"/>
              <a:t>и </a:t>
            </a:r>
            <a:r>
              <a:rPr lang="en-US" dirty="0"/>
              <a:t>Zr</a:t>
            </a:r>
            <a:endParaRPr lang="ru-RU" dirty="0"/>
          </a:p>
          <a:p>
            <a:endParaRPr lang="ru-RU" dirty="0"/>
          </a:p>
          <a:p>
            <a:r>
              <a:rPr lang="ru-RU" dirty="0"/>
              <a:t>Изучается влияние квадрупольной деформации, </a:t>
            </a:r>
            <a:r>
              <a:rPr lang="ru-RU" dirty="0" err="1"/>
              <a:t>октупольной</a:t>
            </a:r>
            <a:r>
              <a:rPr lang="ru-RU" dirty="0"/>
              <a:t> деформации и толщины скин слоя ядра.</a:t>
            </a:r>
          </a:p>
          <a:p>
            <a:endParaRPr lang="ru-RU" dirty="0"/>
          </a:p>
          <a:p>
            <a:r>
              <a:rPr lang="ru-RU" dirty="0"/>
              <a:t>Статья использует вышеописанную модификацию Вудс-</a:t>
            </a:r>
            <a:r>
              <a:rPr lang="ru-RU" dirty="0" err="1"/>
              <a:t>Саксоновского</a:t>
            </a:r>
            <a:r>
              <a:rPr lang="ru-RU" dirty="0"/>
              <a:t> потенциала</a:t>
            </a:r>
          </a:p>
        </p:txBody>
      </p:sp>
    </p:spTree>
    <p:extLst>
      <p:ext uri="{BB962C8B-B14F-4D97-AF65-F5344CB8AC3E}">
        <p14:creationId xmlns:p14="http://schemas.microsoft.com/office/powerpoint/2010/main" val="21691609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33E733-6D3A-0709-9968-D6836A1D5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Исследование различных наборов параметров для ядер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5C5764C-A58D-B426-6624-0DA157F6A9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7562" y="1808026"/>
            <a:ext cx="10515600" cy="17020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F0396E-8D8C-1ADE-F690-C0FAF502E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69" y="3449145"/>
            <a:ext cx="5914731" cy="340885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F6D6BA-236D-D914-28BA-67866D352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7582" y="3505465"/>
            <a:ext cx="5885369" cy="335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2869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A62970-5017-D6F3-D9AF-E52192C74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Распределения по </a:t>
            </a:r>
            <a:r>
              <a:rPr lang="ru-RU" dirty="0" err="1"/>
              <a:t>псевдобыстротам</a:t>
            </a:r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C9859796-9CDE-92A5-B0D0-5CD254217A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8" y="2857684"/>
            <a:ext cx="5157787" cy="2979370"/>
          </a:xfrm>
          <a:prstGeom prst="rect">
            <a:avLst/>
          </a:prstGeo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2C7EBB48-FC47-3030-89CF-C445304BC82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72200" y="2888365"/>
            <a:ext cx="5183188" cy="291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402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842731-D93C-501C-8BC2-ED3DE03CA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Азимутальная анизотропия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6E09115-7907-F397-34DD-F4292885B6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8965" y="1825625"/>
            <a:ext cx="497406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3866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530D72-C316-F82A-5F33-72B2C0A1A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Планы по дальнейшему развитию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EE2181E-F35A-C316-E34C-756154E640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066" y="1825625"/>
            <a:ext cx="836986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874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1682C0-9ACA-19F6-67E8-B81D1FBA0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хочется получить в идеале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984C1C-BBFB-EE71-F35C-566A712507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Способность моделировать деформированные системы, с возможностью задания </a:t>
            </a:r>
            <a:r>
              <a:rPr lang="en-US" dirty="0"/>
              <a:t>e-b-e </a:t>
            </a:r>
            <a:r>
              <a:rPr lang="ru-RU" dirty="0"/>
              <a:t>флуктуаций</a:t>
            </a:r>
          </a:p>
          <a:p>
            <a:endParaRPr lang="ru-RU" dirty="0"/>
          </a:p>
          <a:p>
            <a:r>
              <a:rPr lang="ru-RU" dirty="0"/>
              <a:t>Согласованность данных с </a:t>
            </a:r>
            <a:r>
              <a:rPr lang="en-US" dirty="0"/>
              <a:t>LHC Run2/3 </a:t>
            </a:r>
            <a:r>
              <a:rPr lang="ru-RU" dirty="0"/>
              <a:t>и </a:t>
            </a:r>
            <a:r>
              <a:rPr lang="en-US" dirty="0"/>
              <a:t>RHIC</a:t>
            </a:r>
            <a:endParaRPr lang="ru-RU" dirty="0"/>
          </a:p>
          <a:p>
            <a:endParaRPr lang="ru-RU" dirty="0"/>
          </a:p>
          <a:p>
            <a:r>
              <a:rPr lang="ru-RU" dirty="0"/>
              <a:t>Моделирование на более низких энергиях для </a:t>
            </a:r>
            <a:r>
              <a:rPr lang="en-US" dirty="0"/>
              <a:t>NICA</a:t>
            </a:r>
          </a:p>
          <a:p>
            <a:endParaRPr lang="ru-RU" dirty="0"/>
          </a:p>
          <a:p>
            <a:r>
              <a:rPr lang="ru-RU" dirty="0"/>
              <a:t>Модульный генератор с поддержкой кода и открытой базой </a:t>
            </a:r>
            <a:r>
              <a:rPr lang="ru-RU" dirty="0" err="1"/>
              <a:t>тюнов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47378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9FB38A-A563-7FE7-6C14-5E25CCDBE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Включение деформации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C71F7C-5B36-796B-472A-0B7454C93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HJ++ </a:t>
            </a:r>
            <a:r>
              <a:rPr lang="ru-RU" dirty="0"/>
              <a:t>занимает уникальную нишу </a:t>
            </a:r>
            <a:r>
              <a:rPr lang="ru-RU" u="sng" dirty="0"/>
              <a:t>быстрого</a:t>
            </a:r>
            <a:r>
              <a:rPr lang="ru-RU" dirty="0"/>
              <a:t> генератора – необходимо придерживаться этой основной особенности</a:t>
            </a:r>
          </a:p>
          <a:p>
            <a:endParaRPr lang="ru-RU" dirty="0"/>
          </a:p>
          <a:p>
            <a:r>
              <a:rPr lang="ru-RU" dirty="0"/>
              <a:t>Необходимо включить в генератор</a:t>
            </a:r>
            <a:br>
              <a:rPr lang="ru-RU" dirty="0"/>
            </a:br>
            <a:r>
              <a:rPr lang="ru-RU" dirty="0"/>
              <a:t>деформированный В-С потенциал </a:t>
            </a:r>
            <a:br>
              <a:rPr lang="ru-RU" dirty="0"/>
            </a:br>
            <a:r>
              <a:rPr lang="ru-RU" dirty="0"/>
              <a:t>так, чтобы продолжать считать</a:t>
            </a:r>
            <a:br>
              <a:rPr lang="ru-RU" dirty="0"/>
            </a:br>
            <a:r>
              <a:rPr lang="ru-RU" dirty="0"/>
              <a:t>быстро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7" name="Рисунок 6" descr="Изображение выглядит как текст, диаграмма, снимок экрана, кру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318C848-1026-E428-AF5A-5375682A7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148" y="2714695"/>
            <a:ext cx="5228820" cy="392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448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8D2F03-D488-661A-D64C-77AE7BA5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Расчеты площади перекрытия ядер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E2CA1B-D209-2C2E-BA87-B3126631AB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Площадь перекрытия ядер предлагается считать с помощью простого Монте Карло генератора</a:t>
            </a:r>
          </a:p>
        </p:txBody>
      </p:sp>
      <p:pic>
        <p:nvPicPr>
          <p:cNvPr id="7" name="Рисунок 6" descr="Изображение выглядит как круг, диаграмма, лин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6407E4E-337F-5C8D-DB10-E7F5D6736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82" y="2545724"/>
            <a:ext cx="3551997" cy="35519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C07D89-E775-875A-ADFD-6413081ED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094" y="2780950"/>
            <a:ext cx="3336811" cy="362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4614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5C3DEA-6D0F-D6AE-E7F8-8FD13A1FA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Расчет объема перекрытия ядер</a:t>
            </a:r>
          </a:p>
        </p:txBody>
      </p:sp>
      <p:pic>
        <p:nvPicPr>
          <p:cNvPr id="7" name="Рисунок 6" descr="Изображение выглядит как диаграмма, текст, снимок экрана, кру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5D7C53F-44D2-CB08-13FB-3B6235927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296" y="1375795"/>
            <a:ext cx="5630242" cy="563024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09523B-879E-DCCC-5F53-BDB63AB3A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463189"/>
            <a:ext cx="3607965" cy="35836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49A667-9DB6-EEC6-EF22-DF4156EF29D5}"/>
              </a:ext>
            </a:extLst>
          </p:cNvPr>
          <p:cNvSpPr txBox="1"/>
          <p:nvPr/>
        </p:nvSpPr>
        <p:spPr>
          <a:xfrm>
            <a:off x="838200" y="1623270"/>
            <a:ext cx="518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Объем можно считать честно, через интеграл или параметризации</a:t>
            </a:r>
          </a:p>
        </p:txBody>
      </p:sp>
    </p:spTree>
    <p:extLst>
      <p:ext uri="{BB962C8B-B14F-4D97-AF65-F5344CB8AC3E}">
        <p14:creationId xmlns:p14="http://schemas.microsoft.com/office/powerpoint/2010/main" val="30059108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66593C-A909-4DA1-5E83-E1E2DCEFE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Расчет функций ядерных толщин и функции перекрытия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82A333-B5D1-320B-1ACE-EF21EEA91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Идеи следующие: </a:t>
            </a:r>
          </a:p>
          <a:p>
            <a:pPr marL="0" indent="0">
              <a:buNone/>
            </a:pPr>
            <a:br>
              <a:rPr lang="ru-RU" dirty="0"/>
            </a:br>
            <a:r>
              <a:rPr lang="ru-RU" dirty="0"/>
              <a:t>1) численно интегрировать по </a:t>
            </a:r>
            <a:r>
              <a:rPr lang="en-US" dirty="0"/>
              <a:t>z</a:t>
            </a:r>
            <a:r>
              <a:rPr lang="ru-RU" dirty="0"/>
              <a:t>, так же как в оригинальном </a:t>
            </a:r>
            <a:r>
              <a:rPr lang="en-US" dirty="0"/>
              <a:t>HJ++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2) </a:t>
            </a:r>
            <a:r>
              <a:rPr lang="ru-RU" dirty="0" err="1"/>
              <a:t>Затабулировать</a:t>
            </a:r>
            <a:r>
              <a:rPr lang="ru-RU" dirty="0"/>
              <a:t> объемы ядер с некоторым шагом и интерполировать между шагами</a:t>
            </a:r>
            <a:br>
              <a:rPr lang="ru-RU" dirty="0"/>
            </a:br>
            <a:br>
              <a:rPr lang="ru-RU" dirty="0"/>
            </a:br>
            <a:r>
              <a:rPr lang="ru-RU" dirty="0"/>
              <a:t>3) ввести аналитическую параметризацию для деформированного случая, чтобы упростить интеграл</a:t>
            </a:r>
          </a:p>
        </p:txBody>
      </p:sp>
    </p:spTree>
    <p:extLst>
      <p:ext uri="{BB962C8B-B14F-4D97-AF65-F5344CB8AC3E}">
        <p14:creationId xmlns:p14="http://schemas.microsoft.com/office/powerpoint/2010/main" val="410701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1D9B6B-9174-3E97-30DF-0B55FC5CE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Soft-</a:t>
            </a:r>
            <a:r>
              <a:rPr lang="ru-RU" dirty="0"/>
              <a:t>часть. Общая концепция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7D344B8E-5AA7-C4A4-9AAF-04584931141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ru-RU" dirty="0"/>
                  <a:t>КГП считается жидкостью -</a:t>
                </a:r>
                <a:r>
                  <a:rPr lang="en-US" dirty="0"/>
                  <a:t>&gt; </a:t>
                </a:r>
                <a:r>
                  <a:rPr lang="ru-RU" dirty="0"/>
                  <a:t>параметризация уравнений релятивистской гидродинамики -</a:t>
                </a:r>
                <a:r>
                  <a:rPr lang="en-US" dirty="0"/>
                  <a:t>&gt; </a:t>
                </a:r>
                <a:r>
                  <a:rPr lang="ru-RU" dirty="0"/>
                  <a:t>гиперповерхность вымораживания (термического и химического) -</a:t>
                </a:r>
                <a:r>
                  <a:rPr lang="en-US" dirty="0"/>
                  <a:t>&gt; </a:t>
                </a:r>
                <a:r>
                  <a:rPr lang="ru-RU" dirty="0" err="1"/>
                  <a:t>адронизация</a:t>
                </a:r>
                <a:r>
                  <a:rPr lang="ru-RU" dirty="0"/>
                  <a:t> -</a:t>
                </a:r>
                <a:r>
                  <a:rPr lang="en-US" dirty="0"/>
                  <a:t>&gt; </a:t>
                </a:r>
                <a:r>
                  <a:rPr lang="ru-RU" dirty="0"/>
                  <a:t>распады и конечные адроны</a:t>
                </a:r>
                <a:endParaRPr lang="en-US" dirty="0"/>
              </a:p>
              <a:p>
                <a:r>
                  <a:rPr lang="en-US" b="1" dirty="0">
                    <a:hlinkClick r:id="rId2"/>
                  </a:rPr>
                  <a:t>Fast hadron freeze-out generator</a:t>
                </a:r>
                <a:br>
                  <a:rPr lang="en-US" b="1" dirty="0"/>
                </a:br>
                <a:r>
                  <a:rPr lang="en-US" dirty="0"/>
                  <a:t>N. S. Amelin, R. Lednicky, T. A. </a:t>
                </a:r>
                <a:r>
                  <a:rPr lang="en-US" dirty="0" err="1"/>
                  <a:t>Pocheptsov</a:t>
                </a:r>
                <a:r>
                  <a:rPr lang="en-US" dirty="0"/>
                  <a:t>, I. P. </a:t>
                </a:r>
                <a:r>
                  <a:rPr lang="en-US" dirty="0" err="1"/>
                  <a:t>Lokhtin</a:t>
                </a:r>
                <a:r>
                  <a:rPr lang="en-US" dirty="0"/>
                  <a:t>, L. V. Malinina, A. M. </a:t>
                </a:r>
                <a:r>
                  <a:rPr lang="en-US" dirty="0" err="1"/>
                  <a:t>Snigirev</a:t>
                </a:r>
                <a:r>
                  <a:rPr lang="en-US" dirty="0"/>
                  <a:t>, Iu. A. Karpenko, and Yu. M. </a:t>
                </a:r>
                <a:r>
                  <a:rPr lang="en-US" dirty="0" err="1"/>
                  <a:t>Sinyukov</a:t>
                </a:r>
                <a:br>
                  <a:rPr lang="en-US" dirty="0"/>
                </a:br>
                <a:r>
                  <a:rPr lang="en-US" dirty="0"/>
                  <a:t>Phys. Rev. C </a:t>
                </a:r>
                <a:r>
                  <a:rPr lang="en-US" b="1" dirty="0"/>
                  <a:t>74</a:t>
                </a:r>
                <a:r>
                  <a:rPr lang="en-US" dirty="0"/>
                  <a:t>, 064901 (2006)</a:t>
                </a:r>
                <a:endParaRPr lang="ru-RU" dirty="0"/>
              </a:p>
              <a:p>
                <a:r>
                  <a:rPr lang="en-US" b="1" dirty="0">
                    <a:hlinkClick r:id="rId3"/>
                  </a:rPr>
                  <a:t>Fast hadron freeze-out generator. II. Noncentral collisions</a:t>
                </a:r>
                <a:br>
                  <a:rPr lang="en-US" b="1" dirty="0"/>
                </a:br>
                <a:r>
                  <a:rPr lang="en-US" dirty="0"/>
                  <a:t>N. S. Amelin, R. Lednicky, I. P. </a:t>
                </a:r>
                <a:r>
                  <a:rPr lang="en-US" dirty="0" err="1"/>
                  <a:t>Lokhtin</a:t>
                </a:r>
                <a:r>
                  <a:rPr lang="en-US" dirty="0"/>
                  <a:t>, L. V. Malinina, A. M. </a:t>
                </a:r>
                <a:r>
                  <a:rPr lang="en-US" dirty="0" err="1"/>
                  <a:t>Snigirev</a:t>
                </a:r>
                <a:r>
                  <a:rPr lang="en-US" dirty="0"/>
                  <a:t>, Iu. A. Karpenko, Yu. M. </a:t>
                </a:r>
                <a:r>
                  <a:rPr lang="en-US" dirty="0" err="1"/>
                  <a:t>Sinyukov</a:t>
                </a:r>
                <a:r>
                  <a:rPr lang="en-US" dirty="0"/>
                  <a:t>, I. Arsene, and L. </a:t>
                </a:r>
                <a:r>
                  <a:rPr lang="en-US" dirty="0" err="1"/>
                  <a:t>Bravina</a:t>
                </a:r>
                <a:br>
                  <a:rPr lang="en-US" dirty="0"/>
                </a:br>
                <a:r>
                  <a:rPr lang="en-US" dirty="0"/>
                  <a:t>Phys. Rev. C </a:t>
                </a:r>
                <a:r>
                  <a:rPr lang="en-US" b="1" dirty="0"/>
                  <a:t>77</a:t>
                </a:r>
                <a:r>
                  <a:rPr lang="en-US" dirty="0"/>
                  <a:t>, 014903 (2008)</a:t>
                </a:r>
                <a:endParaRPr lang="pt-BR" dirty="0">
                  <a:solidFill>
                    <a:srgbClr val="000000"/>
                  </a:solidFill>
                  <a:latin typeface="Noto Sans" panose="020B0502040504020204" pitchFamily="34" charset="0"/>
                </a:endParaRPr>
              </a:p>
              <a:p>
                <a:r>
                  <a:rPr lang="ru-RU" dirty="0"/>
                  <a:t>Мягкая часть отвечает за спектры низких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ru-RU" dirty="0"/>
              </a:p>
            </p:txBody>
          </p:sp>
        </mc:Choice>
        <mc:Fallback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7D344B8E-5AA7-C4A4-9AAF-0458493114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928" t="-350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05835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C55467-8C90-4F69-F2B8-147CACCEC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Soft-</a:t>
            </a:r>
            <a:r>
              <a:rPr lang="ru-RU" dirty="0"/>
              <a:t>часть. Идеи для модернизации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186A2C77-5B78-2B40-603F-5BA86A65EB1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38208"/>
                <a:ext cx="10515600" cy="4351338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ru-RU" dirty="0"/>
                  <a:t>Описать зависимость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r>
                  <a:rPr lang="ru-RU" dirty="0"/>
                  <a:t> и объема гиперповерхности от начальных условий</a:t>
                </a:r>
              </a:p>
              <a:p>
                <a:endParaRPr lang="ru-RU" dirty="0"/>
              </a:p>
              <a:p>
                <a:r>
                  <a:rPr lang="ru-RU" dirty="0"/>
                  <a:t>Описать связь эффективного объема </a:t>
                </a:r>
                <a:r>
                  <a:rPr lang="en-US" dirty="0"/>
                  <a:t>soft </a:t>
                </a:r>
                <a:r>
                  <a:rPr lang="ru-RU" dirty="0"/>
                  <a:t>части с объемом в </a:t>
                </a:r>
                <a:r>
                  <a:rPr lang="en-US" dirty="0"/>
                  <a:t>hard-</a:t>
                </a:r>
                <a:r>
                  <a:rPr lang="ru-RU" dirty="0"/>
                  <a:t>части</a:t>
                </a:r>
              </a:p>
              <a:p>
                <a:endParaRPr lang="ru-RU" dirty="0"/>
              </a:p>
              <a:p>
                <a:r>
                  <a:rPr lang="ru-RU" dirty="0"/>
                  <a:t>Сейчас вещество внутри эффективного объема фактически изотропно (любая точка поверхности равновероятно может служить точкой эмиссии партона). На самом деле это не так – нужно вводить флуктуации</a:t>
                </a:r>
                <a:br>
                  <a:rPr lang="ru-RU" dirty="0"/>
                </a:br>
                <a:br>
                  <a:rPr lang="ru-RU" dirty="0"/>
                </a:br>
                <a:br>
                  <a:rPr lang="ru-RU" dirty="0"/>
                </a:br>
                <a:br>
                  <a:rPr lang="ru-RU" dirty="0"/>
                </a:br>
                <a:br>
                  <a:rPr lang="ru-RU" dirty="0"/>
                </a:br>
                <a:br>
                  <a:rPr lang="ru-RU" dirty="0"/>
                </a:br>
                <a:br>
                  <a:rPr lang="ru-RU" dirty="0"/>
                </a:br>
                <a:endParaRPr lang="ru-RU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186A2C77-5B78-2B40-603F-5BA86A65EB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38208"/>
                <a:ext cx="10515600" cy="4351338"/>
              </a:xfrm>
              <a:blipFill>
                <a:blip r:embed="rId2"/>
                <a:stretch>
                  <a:fillRect l="-696" t="-2805" r="-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1066278-F8D6-160C-69AD-D218956F2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772" y="4013877"/>
            <a:ext cx="6844456" cy="251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3901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818421-DE0D-6EC2-5354-D81FECDE4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Hard-</a:t>
            </a:r>
            <a:r>
              <a:rPr lang="ru-RU" dirty="0"/>
              <a:t>часть. Идеи для модернизации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4521DE-C4F4-818E-48E8-8C56FD755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Реализация нового механизма потерь энергии жесткими частицами (</a:t>
            </a:r>
            <a:r>
              <a:rPr lang="en-US" dirty="0"/>
              <a:t>BDMPS-Z 2015)</a:t>
            </a:r>
            <a:endParaRPr lang="ru-RU" dirty="0"/>
          </a:p>
          <a:p>
            <a:endParaRPr lang="ru-RU" dirty="0"/>
          </a:p>
          <a:p>
            <a:r>
              <a:rPr lang="ru-RU" dirty="0"/>
              <a:t>Обновить аппарат учета </a:t>
            </a:r>
            <a:r>
              <a:rPr lang="en-US" dirty="0"/>
              <a:t>nuclear shadowing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Ввести </a:t>
            </a:r>
            <a:r>
              <a:rPr lang="en-US" dirty="0"/>
              <a:t>e-b-e </a:t>
            </a:r>
            <a:r>
              <a:rPr lang="ru-RU" dirty="0"/>
              <a:t>флуктуации плотности ядерной материи. Не считать ее «однородно» плотной по В-С потенциалу</a:t>
            </a:r>
          </a:p>
          <a:p>
            <a:endParaRPr lang="ru-RU" dirty="0"/>
          </a:p>
          <a:p>
            <a:r>
              <a:rPr lang="ru-RU" dirty="0"/>
              <a:t>Обновить </a:t>
            </a:r>
            <a:r>
              <a:rPr lang="en-US" dirty="0"/>
              <a:t>PYTHIA </a:t>
            </a:r>
            <a:r>
              <a:rPr lang="ru-RU" dirty="0"/>
              <a:t>и </a:t>
            </a:r>
            <a:r>
              <a:rPr lang="en-US" dirty="0"/>
              <a:t>PYQUEN</a:t>
            </a:r>
            <a:r>
              <a:rPr lang="ru-RU" dirty="0"/>
              <a:t> под новые </a:t>
            </a:r>
            <a:r>
              <a:rPr lang="en-US" dirty="0"/>
              <a:t>PDF </a:t>
            </a:r>
            <a:r>
              <a:rPr lang="ru-RU" dirty="0"/>
              <a:t>и современные настройки джет-фрагментации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41905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0456C2-1E5B-7517-1839-B2CAACC19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Shadowing </a:t>
            </a:r>
            <a:r>
              <a:rPr lang="ru-RU" dirty="0"/>
              <a:t>подробнее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6223BE-44CB-66C6-46A5-3CB5DBDADF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Сейчас используем старую табулированную параметризацию для свинца 208 и экстраполируем ее на другие ядра</a:t>
            </a:r>
          </a:p>
          <a:p>
            <a:endParaRPr lang="ru-RU" dirty="0"/>
          </a:p>
          <a:p>
            <a:r>
              <a:rPr lang="ru-RU" dirty="0"/>
              <a:t>У параметризации нет зависимостей от центральности (нач. геометрия), импульсов (нач. энергия)</a:t>
            </a:r>
          </a:p>
          <a:p>
            <a:endParaRPr lang="ru-RU" dirty="0"/>
          </a:p>
          <a:p>
            <a:r>
              <a:rPr lang="ru-RU" dirty="0"/>
              <a:t>Невозможно подстроить под современный набор </a:t>
            </a:r>
            <a:r>
              <a:rPr lang="en-US" dirty="0"/>
              <a:t>PRD</a:t>
            </a:r>
            <a:r>
              <a:rPr lang="ru-RU" dirty="0"/>
              <a:t> (например </a:t>
            </a:r>
            <a:r>
              <a:rPr lang="en-US" dirty="0"/>
              <a:t>EPPS16 / EPPS21</a:t>
            </a:r>
            <a:r>
              <a:rPr lang="ru-RU" dirty="0"/>
              <a:t>) без полного разбора модели</a:t>
            </a:r>
          </a:p>
          <a:p>
            <a:endParaRPr lang="ru-RU" dirty="0"/>
          </a:p>
          <a:p>
            <a:r>
              <a:rPr lang="ru-RU" dirty="0"/>
              <a:t>Можно ввести учет эффектов, проявляющихся при высоких энергиях (</a:t>
            </a:r>
            <a:r>
              <a:rPr lang="en-US" dirty="0"/>
              <a:t>gluon saturation)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1481078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806ACC-0F77-D3D0-FE7F-B4D51D532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Обновление кода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F67930-13A1-085F-3D5D-7EB36200C1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В идеальном мире уходим от </a:t>
            </a:r>
            <a:r>
              <a:rPr lang="en-US" dirty="0"/>
              <a:t>Fortran </a:t>
            </a:r>
            <a:r>
              <a:rPr lang="ru-RU" dirty="0"/>
              <a:t>в пользу </a:t>
            </a:r>
            <a:r>
              <a:rPr lang="en-US" dirty="0"/>
              <a:t>C++ </a:t>
            </a:r>
            <a:r>
              <a:rPr lang="ru-RU" dirty="0"/>
              <a:t>или еще лучше </a:t>
            </a:r>
            <a:r>
              <a:rPr lang="en-US" dirty="0"/>
              <a:t>C</a:t>
            </a:r>
            <a:endParaRPr lang="ru-RU" dirty="0"/>
          </a:p>
          <a:p>
            <a:endParaRPr lang="ru-RU" dirty="0"/>
          </a:p>
          <a:p>
            <a:r>
              <a:rPr lang="ru-RU" dirty="0"/>
              <a:t>Можно разбить генератор на модули (см. далее)</a:t>
            </a:r>
          </a:p>
          <a:p>
            <a:endParaRPr lang="ru-RU" dirty="0"/>
          </a:p>
          <a:p>
            <a:r>
              <a:rPr lang="ru-RU" dirty="0"/>
              <a:t>В коде, есть много мест, которые требуют рефакторинга с потенциальным ускорением всего генератора. </a:t>
            </a:r>
          </a:p>
          <a:p>
            <a:endParaRPr lang="ru-RU" dirty="0"/>
          </a:p>
          <a:p>
            <a:r>
              <a:rPr lang="ru-RU" u="sng" dirty="0"/>
              <a:t>Многопоточность и распараллеливание</a:t>
            </a:r>
          </a:p>
        </p:txBody>
      </p:sp>
    </p:spTree>
    <p:extLst>
      <p:ext uri="{BB962C8B-B14F-4D97-AF65-F5344CB8AC3E}">
        <p14:creationId xmlns:p14="http://schemas.microsoft.com/office/powerpoint/2010/main" val="26615251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2480AA-919E-290C-92BD-912F60187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Адаптивный Монте-Карло	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3F998B-7B66-E99A-FDBD-7A44BB6AA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Сейчас в </a:t>
            </a:r>
            <a:r>
              <a:rPr lang="en-US" dirty="0"/>
              <a:t>HJ</a:t>
            </a:r>
            <a:r>
              <a:rPr lang="ru-RU" dirty="0"/>
              <a:t>++ используется простой Монте-Карло с равномерным распределением вероятности</a:t>
            </a:r>
          </a:p>
          <a:p>
            <a:endParaRPr lang="ru-RU" dirty="0"/>
          </a:p>
          <a:p>
            <a:r>
              <a:rPr lang="ru-RU" dirty="0"/>
              <a:t>Предлагается заменить обычный </a:t>
            </a:r>
            <a:r>
              <a:rPr lang="ru-RU" dirty="0" err="1"/>
              <a:t>мк</a:t>
            </a:r>
            <a:r>
              <a:rPr lang="ru-RU" dirty="0"/>
              <a:t> на адаптивный, в котором можно будет использовать расчет количества сэмплов через необходимый уровень точности</a:t>
            </a:r>
          </a:p>
          <a:p>
            <a:endParaRPr lang="ru-RU" dirty="0"/>
          </a:p>
          <a:p>
            <a:r>
              <a:rPr lang="ru-RU" dirty="0"/>
              <a:t>Кроме того, предлагается выделить Монте-Карло из каждой части в отдельные модули</a:t>
            </a:r>
            <a:r>
              <a:rPr lang="en-US" dirty="0"/>
              <a:t>: </a:t>
            </a:r>
            <a:r>
              <a:rPr lang="ru-RU" dirty="0"/>
              <a:t>геометрический модуль, модуль начальных состояний (для </a:t>
            </a:r>
            <a:r>
              <a:rPr lang="en-US" dirty="0"/>
              <a:t>e-b-e), </a:t>
            </a:r>
            <a:r>
              <a:rPr lang="ru-RU" dirty="0"/>
              <a:t>модуль софт-части для фриз-аут расчетов, модуль хард-части для генерации струйных вершин, модуль распадов для генерации распадов по таблицам.</a:t>
            </a:r>
          </a:p>
        </p:txBody>
      </p:sp>
    </p:spTree>
    <p:extLst>
      <p:ext uri="{BB962C8B-B14F-4D97-AF65-F5344CB8AC3E}">
        <p14:creationId xmlns:p14="http://schemas.microsoft.com/office/powerpoint/2010/main" val="319677622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7B078F-3EF0-0E26-B687-FF6737E8A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План работы	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D13DE2-7C3B-32A0-69E4-4341747984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arenR"/>
            </a:pPr>
            <a:r>
              <a:rPr lang="ru-RU" dirty="0"/>
              <a:t>Модернизация геометрии. С чего начать: жесткая геометрия, мягкая геометрия, геометрия </a:t>
            </a:r>
            <a:r>
              <a:rPr lang="en-US" dirty="0"/>
              <a:t>nuclear shadowing</a:t>
            </a:r>
            <a:r>
              <a:rPr lang="ru-RU" dirty="0"/>
              <a:t>?</a:t>
            </a:r>
          </a:p>
          <a:p>
            <a:pPr marL="514350" indent="-514350">
              <a:buAutoNum type="arabicParenR"/>
            </a:pPr>
            <a:endParaRPr lang="ru-RU" dirty="0"/>
          </a:p>
          <a:p>
            <a:pPr marL="514350" indent="-514350">
              <a:buAutoNum type="arabicParenR"/>
            </a:pPr>
            <a:r>
              <a:rPr lang="ru-RU" dirty="0"/>
              <a:t>Модернизация Софт части, по аналогии с индийской группой – задание зависимости начальной температуры от начальной геометрии</a:t>
            </a:r>
          </a:p>
          <a:p>
            <a:pPr marL="514350" indent="-514350">
              <a:buAutoNum type="arabicParenR"/>
            </a:pPr>
            <a:endParaRPr lang="ru-RU" dirty="0"/>
          </a:p>
          <a:p>
            <a:pPr marL="514350" indent="-514350">
              <a:buAutoNum type="arabicParenR"/>
            </a:pPr>
            <a:r>
              <a:rPr lang="ru-RU" dirty="0"/>
              <a:t>Переход на новую версию </a:t>
            </a:r>
            <a:r>
              <a:rPr lang="en-US" dirty="0"/>
              <a:t>PYTHIA </a:t>
            </a:r>
            <a:r>
              <a:rPr lang="ru-RU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ru-RU" dirty="0">
                <a:sym typeface="Wingdings" panose="05000000000000000000" pitchFamily="2" charset="2"/>
              </a:rPr>
              <a:t>ускорение жесткой части + новые </a:t>
            </a:r>
            <a:r>
              <a:rPr lang="en-US" dirty="0">
                <a:sym typeface="Wingdings" panose="05000000000000000000" pitchFamily="2" charset="2"/>
              </a:rPr>
              <a:t>PDF 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5218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3F1CC3-8A1A-1C98-3891-6AE1D164D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Гиперповерхность фриз-аута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A241B9-5D55-A185-3DF1-B535F3A72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/>
              <a:t>Гиперповерхность в </a:t>
            </a:r>
            <a:r>
              <a:rPr lang="en-US" sz="1800" dirty="0"/>
              <a:t>HYDJET++ </a:t>
            </a:r>
            <a:r>
              <a:rPr lang="ru-RU" sz="1800" dirty="0"/>
              <a:t>задается аналитически. </a:t>
            </a:r>
          </a:p>
          <a:p>
            <a:pPr marL="0" indent="0">
              <a:buNone/>
            </a:pPr>
            <a:r>
              <a:rPr lang="ru-RU" sz="1800" dirty="0"/>
              <a:t>С ее помощью рассчитывается эффективный объем термической эмиссии вторичных частиц</a:t>
            </a:r>
          </a:p>
          <a:p>
            <a:pPr marL="0" indent="0">
              <a:buNone/>
            </a:pPr>
            <a:r>
              <a:rPr lang="ru-RU" sz="1800" dirty="0"/>
              <a:t>Гиперповерхность задается в «</a:t>
            </a:r>
            <a:r>
              <a:rPr lang="ru-RU" sz="1800" dirty="0" err="1"/>
              <a:t>Бьеркеновских</a:t>
            </a:r>
            <a:r>
              <a:rPr lang="ru-RU" sz="1800" dirty="0"/>
              <a:t>» координатах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7994A2-0E51-82D0-5D08-1C4CB6218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830213"/>
            <a:ext cx="3679669" cy="7787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B7BAF83-8AC1-99EC-424A-7ECB3EFF4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5401" y="2882657"/>
            <a:ext cx="6680433" cy="67383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E0D63BA-AE54-EEE6-0223-8E4CE2F519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063" y="3649599"/>
            <a:ext cx="7352950" cy="105758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66632E-713A-CEE2-9FFE-8D1874A78C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063" y="4800292"/>
            <a:ext cx="4442598" cy="86105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E47B5F7-F8B9-1C32-5110-E0E883CC75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9042" y="4885017"/>
            <a:ext cx="6358855" cy="133850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E37564E-EDB3-7E2B-FF86-0E3B8CB16A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5661342"/>
            <a:ext cx="5658374" cy="92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75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3BE50B-5C7C-3F3F-1FFF-CE83BE04D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Температуры и химические потенциалы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7CF04F-AFCE-1018-1F0D-FBAB05B0D1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Различаем две стадии: кинетический и химический </a:t>
            </a:r>
            <a:r>
              <a:rPr lang="ru-RU" dirty="0" err="1"/>
              <a:t>фризаут</a:t>
            </a:r>
            <a:r>
              <a:rPr lang="ru-RU" dirty="0"/>
              <a:t>. </a:t>
            </a:r>
            <a:br>
              <a:rPr lang="ru-RU" dirty="0"/>
            </a:br>
            <a:br>
              <a:rPr lang="ru-RU" dirty="0"/>
            </a:br>
            <a:r>
              <a:rPr lang="ru-RU" dirty="0"/>
              <a:t>Предполагаем, что между ними количество частиц сохраняется (кроме мало-живущих резонансов)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На химическом фриз-ауте задаётся состав частиц через температуру </a:t>
            </a:r>
            <a:r>
              <a:rPr lang="ru-RU" dirty="0" err="1"/>
              <a:t>T_chem</a:t>
            </a:r>
            <a:r>
              <a:rPr lang="ru-RU" dirty="0"/>
              <a:t> и химические потенциалы.</a:t>
            </a:r>
            <a:br>
              <a:rPr lang="ru-RU" dirty="0"/>
            </a:br>
            <a:r>
              <a:rPr lang="ru-RU" dirty="0"/>
              <a:t>Затем кинетический фриз-аут задаёт </a:t>
            </a:r>
            <a:r>
              <a:rPr lang="ru-RU" dirty="0" err="1"/>
              <a:t>T_kin</a:t>
            </a:r>
            <a:r>
              <a:rPr lang="ru-RU" dirty="0"/>
              <a:t> и параметры потока, определяя форму спектров</a:t>
            </a:r>
            <a:br>
              <a:rPr lang="ru-RU" dirty="0"/>
            </a:br>
            <a:endParaRPr lang="ru-RU" dirty="0"/>
          </a:p>
          <a:p>
            <a:pPr marL="0" indent="0">
              <a:buNone/>
            </a:pPr>
            <a:r>
              <a:rPr lang="ru-RU" dirty="0"/>
              <a:t>Стандартные значения </a:t>
            </a:r>
            <a:r>
              <a:rPr lang="en-US" dirty="0" err="1"/>
              <a:t>T_kin</a:t>
            </a:r>
            <a:r>
              <a:rPr lang="en-US" dirty="0"/>
              <a:t> ~ 90–120 MeV</a:t>
            </a:r>
            <a:r>
              <a:rPr lang="ru-RU" dirty="0"/>
              <a:t>, </a:t>
            </a:r>
            <a:r>
              <a:rPr lang="en-US" dirty="0" err="1"/>
              <a:t>T_chem</a:t>
            </a:r>
            <a:r>
              <a:rPr lang="en-US" dirty="0"/>
              <a:t> ~ 155–165 MeV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58904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1245</TotalTime>
  <Words>2812</Words>
  <Application>Microsoft Office PowerPoint</Application>
  <PresentationFormat>Широкоэкранный</PresentationFormat>
  <Paragraphs>366</Paragraphs>
  <Slides>75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84" baseType="lpstr">
      <vt:lpstr>-apple-system</vt:lpstr>
      <vt:lpstr>Aptos</vt:lpstr>
      <vt:lpstr>Aptos Display</vt:lpstr>
      <vt:lpstr>Arial</vt:lpstr>
      <vt:lpstr>Cambria Math</vt:lpstr>
      <vt:lpstr>Noto Sans</vt:lpstr>
      <vt:lpstr>Wingdings</vt:lpstr>
      <vt:lpstr>YS Text</vt:lpstr>
      <vt:lpstr>Тема Office</vt:lpstr>
      <vt:lpstr>Монте-Карло модель HYDJET++ и возможности ее дальнейшей модификации с учетом деформации ядер</vt:lpstr>
      <vt:lpstr>План семинара </vt:lpstr>
      <vt:lpstr>Моделирование столкновений тяжелых ионов.</vt:lpstr>
      <vt:lpstr>Проблема моделирования столкновений тяжелых ионов </vt:lpstr>
      <vt:lpstr>История и идея HYDJET++</vt:lpstr>
      <vt:lpstr>Структура HYDJET++</vt:lpstr>
      <vt:lpstr>Soft-часть. Общая концепция</vt:lpstr>
      <vt:lpstr>Гиперповерхность фриз-аута</vt:lpstr>
      <vt:lpstr>Температуры и химические потенциалы</vt:lpstr>
      <vt:lpstr>Некоторые допущения </vt:lpstr>
      <vt:lpstr>Параметризация анизотропии</vt:lpstr>
      <vt:lpstr>Hard-часть. Общая концепция</vt:lpstr>
      <vt:lpstr>Расчет энергетических потерь</vt:lpstr>
      <vt:lpstr>PYTHIA и PYQUEN</vt:lpstr>
      <vt:lpstr>Некоторые допущения</vt:lpstr>
      <vt:lpstr>Калибровка модели и результаты</vt:lpstr>
      <vt:lpstr>Основные ограничения модели</vt:lpstr>
      <vt:lpstr>HYDJET++ в сравнении с некоторыми другими генераторами</vt:lpstr>
      <vt:lpstr>Современные модификации генератора</vt:lpstr>
      <vt:lpstr>Геометрические модификации в HYDJET++: ядерная деформация и её влияние</vt:lpstr>
      <vt:lpstr>Первая работа индийской группы</vt:lpstr>
      <vt:lpstr>Модификация Hard-блока</vt:lpstr>
      <vt:lpstr>Распределения ядерной плотности с учетом деформации </vt:lpstr>
      <vt:lpstr>Различия N_part и N_coll в tip-tip и body-body</vt:lpstr>
      <vt:lpstr>Модификация soft-блока</vt:lpstr>
      <vt:lpstr>Эффективный объем в зависимости от импакт-параметра с учетом новой геометрии</vt:lpstr>
      <vt:lpstr>Вторая работа индийской группы</vt:lpstr>
      <vt:lpstr>Основные положения</vt:lpstr>
      <vt:lpstr>Результаты работы</vt:lpstr>
      <vt:lpstr>Распределение по псевдобыстротам</vt:lpstr>
      <vt:lpstr>Распределение по псевдобыстротам с учетом гидро и жесткой частей</vt:lpstr>
      <vt:lpstr>Сравнение с AMPT</vt:lpstr>
      <vt:lpstr>Пример распределений по импульсу</vt:lpstr>
      <vt:lpstr>Распределения эллиптических потоков (дифференциальных и интегральных)</vt:lpstr>
      <vt:lpstr>Третья работа индийской группы</vt:lpstr>
      <vt:lpstr>Основные положения</vt:lpstr>
      <vt:lpstr>Особенности подхода</vt:lpstr>
      <vt:lpstr>Гармоники высших порядков и связь со второй работой</vt:lpstr>
      <vt:lpstr>Четвертая работа индийской группы</vt:lpstr>
      <vt:lpstr>Некоторые результаты</vt:lpstr>
      <vt:lpstr>Распределения по импульсам</vt:lpstr>
      <vt:lpstr>Фактор ядерной модификации</vt:lpstr>
      <vt:lpstr>Фактор ядерной модификации</vt:lpstr>
      <vt:lpstr>Фактор подавления</vt:lpstr>
      <vt:lpstr>Пятая работа индийской группы </vt:lpstr>
      <vt:lpstr>Азимутальные потоки </vt:lpstr>
      <vt:lpstr>Азимутальные потоки v2 и v3</vt:lpstr>
      <vt:lpstr>Сравнение азимутальной анизотропии с модифицированной ядерной геометрией</vt:lpstr>
      <vt:lpstr>Азимутальные потоки идентифицированных частиц</vt:lpstr>
      <vt:lpstr>Бумеранг-кривые</vt:lpstr>
      <vt:lpstr>Шестая работа индийской группы </vt:lpstr>
      <vt:lpstr>Исследование ядер-изотопов ксенона </vt:lpstr>
      <vt:lpstr>А-зависимость числа частиц-участниц соударения</vt:lpstr>
      <vt:lpstr>Азимутальная анизотропия для изотопов</vt:lpstr>
      <vt:lpstr>Презентация PowerPoint</vt:lpstr>
      <vt:lpstr>Результаты работы</vt:lpstr>
      <vt:lpstr>Седьмая работа индийской группы</vt:lpstr>
      <vt:lpstr>Основы деформационного формализма</vt:lpstr>
      <vt:lpstr>Зависимости наблюдаемых от β_3</vt:lpstr>
      <vt:lpstr>Восьмая работа индийской группы </vt:lpstr>
      <vt:lpstr>Исследование различных наборов параметров для ядер</vt:lpstr>
      <vt:lpstr>Распределения по псевдобыстротам</vt:lpstr>
      <vt:lpstr>Азимутальная анизотропия</vt:lpstr>
      <vt:lpstr>Планы по дальнейшему развитию</vt:lpstr>
      <vt:lpstr>Что хочется получить в идеале</vt:lpstr>
      <vt:lpstr>Включение деформации</vt:lpstr>
      <vt:lpstr>Расчеты площади перекрытия ядер</vt:lpstr>
      <vt:lpstr>Расчет объема перекрытия ядер</vt:lpstr>
      <vt:lpstr>Расчет функций ядерных толщин и функции перекрытия</vt:lpstr>
      <vt:lpstr>Soft-часть. Идеи для модернизации </vt:lpstr>
      <vt:lpstr>Hard-часть. Идеи для модернизации</vt:lpstr>
      <vt:lpstr>Nuclear Shadowing подробнее</vt:lpstr>
      <vt:lpstr>Обновление кода</vt:lpstr>
      <vt:lpstr>Адаптивный Монте-Карло </vt:lpstr>
      <vt:lpstr>План работы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Данила Мягков</dc:creator>
  <cp:lastModifiedBy>Данила Мягков</cp:lastModifiedBy>
  <cp:revision>7</cp:revision>
  <dcterms:created xsi:type="dcterms:W3CDTF">2025-11-17T01:21:17Z</dcterms:created>
  <dcterms:modified xsi:type="dcterms:W3CDTF">2025-11-20T10:49:40Z</dcterms:modified>
</cp:coreProperties>
</file>